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Authors.xml" ContentType="application/vnd.openxmlformats-officedocument.presentationml.commentAuthor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85" r:id="rId2"/>
    <p:sldId id="257" r:id="rId3"/>
    <p:sldId id="259" r:id="rId4"/>
    <p:sldId id="286" r:id="rId5"/>
    <p:sldId id="256" r:id="rId6"/>
    <p:sldId id="295" r:id="rId7"/>
    <p:sldId id="294" r:id="rId8"/>
    <p:sldId id="297" r:id="rId9"/>
    <p:sldId id="308" r:id="rId10"/>
    <p:sldId id="309" r:id="rId11"/>
    <p:sldId id="298" r:id="rId12"/>
    <p:sldId id="306" r:id="rId13"/>
    <p:sldId id="299" r:id="rId14"/>
    <p:sldId id="300" r:id="rId15"/>
    <p:sldId id="305" r:id="rId16"/>
    <p:sldId id="307" r:id="rId17"/>
    <p:sldId id="311" r:id="rId18"/>
    <p:sldId id="301" r:id="rId19"/>
    <p:sldId id="303" r:id="rId20"/>
    <p:sldId id="304" r:id="rId21"/>
    <p:sldId id="310" r:id="rId22"/>
    <p:sldId id="313" r:id="rId23"/>
    <p:sldId id="302" r:id="rId24"/>
    <p:sldId id="287" r:id="rId25"/>
    <p:sldId id="312" r:id="rId26"/>
  </p:sldIdLst>
  <p:sldSz cx="9144000" cy="6858000" type="screen4x3"/>
  <p:notesSz cx="6858000" cy="93138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orient="horz" pos="4176">
          <p15:clr>
            <a:srgbClr val="A4A3A4"/>
          </p15:clr>
        </p15:guide>
        <p15:guide id="3"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gley, Tiffany @ Workplace" initials="BT@W" lastIdx="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FFFF"/>
    <a:srgbClr val="2B0603"/>
    <a:srgbClr val="A70066"/>
    <a:srgbClr val="8DB218"/>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33"/>
    <p:restoredTop sz="89520" autoAdjust="0"/>
  </p:normalViewPr>
  <p:slideViewPr>
    <p:cSldViewPr snapToGrid="0">
      <p:cViewPr>
        <p:scale>
          <a:sx n="75" d="100"/>
          <a:sy n="75" d="100"/>
        </p:scale>
        <p:origin x="-2664" y="-1038"/>
      </p:cViewPr>
      <p:guideLst>
        <p:guide orient="horz" pos="2160"/>
        <p:guide orient="horz" pos="4176"/>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693"/>
          </a:xfrm>
          <a:prstGeom prst="rect">
            <a:avLst/>
          </a:prstGeom>
        </p:spPr>
        <p:txBody>
          <a:bodyPr vert="horz" lIns="92398" tIns="46200" rIns="92398" bIns="4620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5693"/>
          </a:xfrm>
          <a:prstGeom prst="rect">
            <a:avLst/>
          </a:prstGeom>
        </p:spPr>
        <p:txBody>
          <a:bodyPr vert="horz" lIns="92398" tIns="46200" rIns="92398" bIns="46200" rtlCol="0"/>
          <a:lstStyle>
            <a:lvl1pPr algn="r">
              <a:defRPr sz="1200"/>
            </a:lvl1pPr>
          </a:lstStyle>
          <a:p>
            <a:fld id="{DECA58CE-4310-4F16-B1AD-1CC89333157A}" type="datetimeFigureOut">
              <a:rPr lang="en-US" smtClean="0"/>
              <a:pPr/>
              <a:t>10/30/2016</a:t>
            </a:fld>
            <a:endParaRPr lang="en-US"/>
          </a:p>
        </p:txBody>
      </p:sp>
      <p:sp>
        <p:nvSpPr>
          <p:cNvPr id="4" name="Footer Placeholder 3"/>
          <p:cNvSpPr>
            <a:spLocks noGrp="1"/>
          </p:cNvSpPr>
          <p:nvPr>
            <p:ph type="ftr" sz="quarter" idx="2"/>
          </p:nvPr>
        </p:nvSpPr>
        <p:spPr>
          <a:xfrm>
            <a:off x="0" y="8846554"/>
            <a:ext cx="2971800" cy="465693"/>
          </a:xfrm>
          <a:prstGeom prst="rect">
            <a:avLst/>
          </a:prstGeom>
        </p:spPr>
        <p:txBody>
          <a:bodyPr vert="horz" lIns="92398" tIns="46200" rIns="92398" bIns="4620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46554"/>
            <a:ext cx="2971800" cy="465693"/>
          </a:xfrm>
          <a:prstGeom prst="rect">
            <a:avLst/>
          </a:prstGeom>
        </p:spPr>
        <p:txBody>
          <a:bodyPr vert="horz" lIns="92398" tIns="46200" rIns="92398" bIns="46200" rtlCol="0" anchor="b"/>
          <a:lstStyle>
            <a:lvl1pPr algn="r">
              <a:defRPr sz="1200"/>
            </a:lvl1pPr>
          </a:lstStyle>
          <a:p>
            <a:fld id="{6A757D87-3ECF-4719-B1D2-7BCA264E4FA7}" type="slidenum">
              <a:rPr lang="en-US" smtClean="0"/>
              <a:pPr/>
              <a:t>‹#›</a:t>
            </a:fld>
            <a:endParaRPr lang="en-US"/>
          </a:p>
        </p:txBody>
      </p:sp>
    </p:spTree>
    <p:extLst>
      <p:ext uri="{BB962C8B-B14F-4D97-AF65-F5344CB8AC3E}">
        <p14:creationId xmlns:p14="http://schemas.microsoft.com/office/powerpoint/2010/main" xmlns="" val="42693031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7310"/>
          </a:xfrm>
          <a:prstGeom prst="rect">
            <a:avLst/>
          </a:prstGeom>
        </p:spPr>
        <p:txBody>
          <a:bodyPr vert="horz" lIns="92398" tIns="46200" rIns="92398" bIns="46200" rtlCol="0"/>
          <a:lstStyle>
            <a:lvl1pPr algn="l">
              <a:defRPr sz="1200"/>
            </a:lvl1pPr>
          </a:lstStyle>
          <a:p>
            <a:endParaRPr lang="en-US"/>
          </a:p>
        </p:txBody>
      </p:sp>
      <p:sp>
        <p:nvSpPr>
          <p:cNvPr id="3" name="Date Placeholder 2"/>
          <p:cNvSpPr>
            <a:spLocks noGrp="1"/>
          </p:cNvSpPr>
          <p:nvPr>
            <p:ph type="dt" idx="1"/>
          </p:nvPr>
        </p:nvSpPr>
        <p:spPr>
          <a:xfrm>
            <a:off x="3884613" y="1"/>
            <a:ext cx="2971800" cy="467310"/>
          </a:xfrm>
          <a:prstGeom prst="rect">
            <a:avLst/>
          </a:prstGeom>
        </p:spPr>
        <p:txBody>
          <a:bodyPr vert="horz" lIns="92398" tIns="46200" rIns="92398" bIns="46200" rtlCol="0"/>
          <a:lstStyle>
            <a:lvl1pPr algn="r">
              <a:defRPr sz="1200"/>
            </a:lvl1pPr>
          </a:lstStyle>
          <a:p>
            <a:fld id="{4902EB31-2759-9849-B535-EE6734CA5C38}" type="datetimeFigureOut">
              <a:rPr lang="en-US" smtClean="0"/>
              <a:pPr/>
              <a:t>10/30/2016</a:t>
            </a:fld>
            <a:endParaRPr lang="en-US"/>
          </a:p>
        </p:txBody>
      </p:sp>
      <p:sp>
        <p:nvSpPr>
          <p:cNvPr id="4" name="Slide Image Placeholder 3"/>
          <p:cNvSpPr>
            <a:spLocks noGrp="1" noRot="1" noChangeAspect="1"/>
          </p:cNvSpPr>
          <p:nvPr>
            <p:ph type="sldImg" idx="2"/>
          </p:nvPr>
        </p:nvSpPr>
        <p:spPr>
          <a:xfrm>
            <a:off x="1333500" y="1163638"/>
            <a:ext cx="4191000" cy="3143250"/>
          </a:xfrm>
          <a:prstGeom prst="rect">
            <a:avLst/>
          </a:prstGeom>
          <a:noFill/>
          <a:ln w="12700">
            <a:solidFill>
              <a:prstClr val="black"/>
            </a:solidFill>
          </a:ln>
        </p:spPr>
        <p:txBody>
          <a:bodyPr vert="horz" lIns="92398" tIns="46200" rIns="92398" bIns="46200" rtlCol="0" anchor="ctr"/>
          <a:lstStyle/>
          <a:p>
            <a:endParaRPr lang="en-US"/>
          </a:p>
        </p:txBody>
      </p:sp>
      <p:sp>
        <p:nvSpPr>
          <p:cNvPr id="5" name="Notes Placeholder 4"/>
          <p:cNvSpPr>
            <a:spLocks noGrp="1"/>
          </p:cNvSpPr>
          <p:nvPr>
            <p:ph type="body" sz="quarter" idx="3"/>
          </p:nvPr>
        </p:nvSpPr>
        <p:spPr>
          <a:xfrm>
            <a:off x="685800" y="4482297"/>
            <a:ext cx="5486400" cy="3667334"/>
          </a:xfrm>
          <a:prstGeom prst="rect">
            <a:avLst/>
          </a:prstGeom>
        </p:spPr>
        <p:txBody>
          <a:bodyPr vert="horz" lIns="92398" tIns="46200" rIns="92398" bIns="4620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46554"/>
            <a:ext cx="2971800" cy="467309"/>
          </a:xfrm>
          <a:prstGeom prst="rect">
            <a:avLst/>
          </a:prstGeom>
        </p:spPr>
        <p:txBody>
          <a:bodyPr vert="horz" lIns="92398" tIns="46200" rIns="92398" bIns="4620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46554"/>
            <a:ext cx="2971800" cy="467309"/>
          </a:xfrm>
          <a:prstGeom prst="rect">
            <a:avLst/>
          </a:prstGeom>
        </p:spPr>
        <p:txBody>
          <a:bodyPr vert="horz" lIns="92398" tIns="46200" rIns="92398" bIns="46200" rtlCol="0" anchor="b"/>
          <a:lstStyle>
            <a:lvl1pPr algn="r">
              <a:defRPr sz="1200"/>
            </a:lvl1pPr>
          </a:lstStyle>
          <a:p>
            <a:fld id="{A7A24A65-F497-7243-80D0-870D9AC83349}" type="slidenum">
              <a:rPr lang="en-US" smtClean="0"/>
              <a:pPr/>
              <a:t>‹#›</a:t>
            </a:fld>
            <a:endParaRPr lang="en-US"/>
          </a:p>
        </p:txBody>
      </p:sp>
    </p:spTree>
    <p:extLst>
      <p:ext uri="{BB962C8B-B14F-4D97-AF65-F5344CB8AC3E}">
        <p14:creationId xmlns:p14="http://schemas.microsoft.com/office/powerpoint/2010/main" xmlns="" val="2034765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24A65-F497-7243-80D0-870D9AC83349}" type="slidenum">
              <a:rPr lang="en-US" smtClean="0"/>
              <a:pPr/>
              <a:t>1</a:t>
            </a:fld>
            <a:endParaRPr lang="en-US"/>
          </a:p>
        </p:txBody>
      </p:sp>
    </p:spTree>
    <p:extLst>
      <p:ext uri="{BB962C8B-B14F-4D97-AF65-F5344CB8AC3E}">
        <p14:creationId xmlns:p14="http://schemas.microsoft.com/office/powerpoint/2010/main" xmlns="" val="2720621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 increased conference rooms in centralized locations</a:t>
            </a:r>
          </a:p>
          <a:p>
            <a:r>
              <a:rPr lang="en-US" dirty="0" smtClean="0"/>
              <a:t>Larger training</a:t>
            </a:r>
            <a:r>
              <a:rPr lang="en-US" baseline="0" dirty="0" smtClean="0"/>
              <a:t> rooms</a:t>
            </a:r>
          </a:p>
          <a:p>
            <a:r>
              <a:rPr lang="en-US" baseline="0" dirty="0" smtClean="0"/>
              <a:t>Patio</a:t>
            </a:r>
          </a:p>
          <a:p>
            <a:r>
              <a:rPr lang="en-US" baseline="0" dirty="0" smtClean="0"/>
              <a:t>Transition into higher ceilings</a:t>
            </a:r>
            <a:endParaRPr lang="en-US" dirty="0"/>
          </a:p>
        </p:txBody>
      </p:sp>
      <p:sp>
        <p:nvSpPr>
          <p:cNvPr id="4" name="Slide Number Placeholder 3"/>
          <p:cNvSpPr>
            <a:spLocks noGrp="1"/>
          </p:cNvSpPr>
          <p:nvPr>
            <p:ph type="sldNum" sz="quarter" idx="10"/>
          </p:nvPr>
        </p:nvSpPr>
        <p:spPr/>
        <p:txBody>
          <a:bodyPr/>
          <a:lstStyle/>
          <a:p>
            <a:fld id="{A7A24A65-F497-7243-80D0-870D9AC83349}" type="slidenum">
              <a:rPr lang="en-US" smtClean="0"/>
              <a:pPr/>
              <a:t>10</a:t>
            </a:fld>
            <a:endParaRPr lang="en-US"/>
          </a:p>
        </p:txBody>
      </p:sp>
    </p:spTree>
    <p:extLst>
      <p:ext uri="{BB962C8B-B14F-4D97-AF65-F5344CB8AC3E}">
        <p14:creationId xmlns:p14="http://schemas.microsoft.com/office/powerpoint/2010/main" xmlns="" val="2569777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74075">
              <a:defRPr/>
            </a:pPr>
            <a:r>
              <a:rPr lang="en-US" sz="1100" dirty="0" smtClean="0"/>
              <a:t>The goal was to create a feeling of connection between adjacent spaces and departments, a desirable space for employees from separate groups to stop and engage each other when they cross paths, encouraging an atmosphere of sharing, collaboration and cross-pollination of ideas.</a:t>
            </a:r>
          </a:p>
          <a:p>
            <a:endParaRPr lang="en-US" dirty="0"/>
          </a:p>
        </p:txBody>
      </p:sp>
      <p:sp>
        <p:nvSpPr>
          <p:cNvPr id="4" name="Slide Number Placeholder 3"/>
          <p:cNvSpPr>
            <a:spLocks noGrp="1"/>
          </p:cNvSpPr>
          <p:nvPr>
            <p:ph type="sldNum" sz="quarter" idx="10"/>
          </p:nvPr>
        </p:nvSpPr>
        <p:spPr/>
        <p:txBody>
          <a:bodyPr/>
          <a:lstStyle/>
          <a:p>
            <a:fld id="{A7A24A65-F497-7243-80D0-870D9AC83349}" type="slidenum">
              <a:rPr lang="en-US" smtClean="0"/>
              <a:pPr/>
              <a:t>11</a:t>
            </a:fld>
            <a:endParaRPr lang="en-US"/>
          </a:p>
        </p:txBody>
      </p:sp>
    </p:spTree>
    <p:extLst>
      <p:ext uri="{BB962C8B-B14F-4D97-AF65-F5344CB8AC3E}">
        <p14:creationId xmlns:p14="http://schemas.microsoft.com/office/powerpoint/2010/main" xmlns="" val="314833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Ensure</a:t>
            </a:r>
            <a:r>
              <a:rPr lang="en-US" baseline="0" dirty="0" smtClean="0"/>
              <a:t> it’s clear we are equipping each desk with the ABILITY to have dual monitors, but are not providing the monitors themselves</a:t>
            </a:r>
          </a:p>
          <a:p>
            <a:r>
              <a:rPr lang="en-US" baseline="0" dirty="0" smtClean="0"/>
              <a:t>Task chairs are on site for the reveal</a:t>
            </a:r>
            <a:endParaRPr lang="en-US" dirty="0"/>
          </a:p>
        </p:txBody>
      </p:sp>
      <p:sp>
        <p:nvSpPr>
          <p:cNvPr id="4" name="Slide Number Placeholder 3"/>
          <p:cNvSpPr>
            <a:spLocks noGrp="1"/>
          </p:cNvSpPr>
          <p:nvPr>
            <p:ph type="sldNum" sz="quarter" idx="10"/>
          </p:nvPr>
        </p:nvSpPr>
        <p:spPr/>
        <p:txBody>
          <a:bodyPr/>
          <a:lstStyle/>
          <a:p>
            <a:fld id="{A7A24A65-F497-7243-80D0-870D9AC83349}" type="slidenum">
              <a:rPr lang="en-US" smtClean="0"/>
              <a:pPr/>
              <a:t>15</a:t>
            </a:fld>
            <a:endParaRPr lang="en-US"/>
          </a:p>
        </p:txBody>
      </p:sp>
    </p:spTree>
    <p:extLst>
      <p:ext uri="{BB962C8B-B14F-4D97-AF65-F5344CB8AC3E}">
        <p14:creationId xmlns:p14="http://schemas.microsoft.com/office/powerpoint/2010/main" xmlns="" val="1084367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74075">
              <a:defRPr/>
            </a:pPr>
            <a:r>
              <a:rPr lang="en-US" sz="1100" dirty="0" smtClean="0"/>
              <a:t>Conference rooms and enclave spaces strategically located in the center spine enable a collaborative environment to meet, create and evolve.   Ideally placed phone booths ensure that employees still have a private spot, amongst the open office layout.    A great feature in the design is the meeting rooms with folding glass partitions, “</a:t>
            </a:r>
            <a:r>
              <a:rPr lang="en-US" sz="1100" dirty="0" err="1" smtClean="0"/>
              <a:t>Nanawalls</a:t>
            </a:r>
            <a:r>
              <a:rPr lang="en-US" sz="1100" dirty="0" smtClean="0"/>
              <a:t>”.    This is an ideal space for medium – large group meetings or large company gatherings.    </a:t>
            </a:r>
          </a:p>
          <a:p>
            <a:endParaRPr lang="en-US" dirty="0"/>
          </a:p>
        </p:txBody>
      </p:sp>
      <p:sp>
        <p:nvSpPr>
          <p:cNvPr id="4" name="Slide Number Placeholder 3"/>
          <p:cNvSpPr>
            <a:spLocks noGrp="1"/>
          </p:cNvSpPr>
          <p:nvPr>
            <p:ph type="sldNum" sz="quarter" idx="10"/>
          </p:nvPr>
        </p:nvSpPr>
        <p:spPr/>
        <p:txBody>
          <a:bodyPr/>
          <a:lstStyle/>
          <a:p>
            <a:fld id="{A7A24A65-F497-7243-80D0-870D9AC83349}" type="slidenum">
              <a:rPr lang="en-US" smtClean="0"/>
              <a:pPr/>
              <a:t>16</a:t>
            </a:fld>
            <a:endParaRPr lang="en-US"/>
          </a:p>
        </p:txBody>
      </p:sp>
    </p:spTree>
    <p:extLst>
      <p:ext uri="{BB962C8B-B14F-4D97-AF65-F5344CB8AC3E}">
        <p14:creationId xmlns:p14="http://schemas.microsoft.com/office/powerpoint/2010/main" xmlns="" val="1011808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A24A65-F497-7243-80D0-870D9AC83349}" type="slidenum">
              <a:rPr lang="en-US" smtClean="0"/>
              <a:pPr/>
              <a:t>23</a:t>
            </a:fld>
            <a:endParaRPr lang="en-US"/>
          </a:p>
        </p:txBody>
      </p:sp>
    </p:spTree>
    <p:extLst>
      <p:ext uri="{BB962C8B-B14F-4D97-AF65-F5344CB8AC3E}">
        <p14:creationId xmlns:p14="http://schemas.microsoft.com/office/powerpoint/2010/main" xmlns="" val="891771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A24A65-F497-7243-80D0-870D9AC83349}" type="slidenum">
              <a:rPr lang="en-US" smtClean="0"/>
              <a:pPr/>
              <a:t>24</a:t>
            </a:fld>
            <a:endParaRPr lang="en-US"/>
          </a:p>
        </p:txBody>
      </p:sp>
    </p:spTree>
    <p:extLst>
      <p:ext uri="{BB962C8B-B14F-4D97-AF65-F5344CB8AC3E}">
        <p14:creationId xmlns:p14="http://schemas.microsoft.com/office/powerpoint/2010/main" xmlns="" val="3566286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a:t>
            </a:r>
          </a:p>
          <a:p>
            <a:pPr marL="273148" indent="-273148">
              <a:buFont typeface="Arial" panose="020B0604020202020204" pitchFamily="34" charset="0"/>
              <a:buChar char="•"/>
            </a:pPr>
            <a:r>
              <a:rPr lang="en-US" dirty="0" smtClean="0"/>
              <a:t>Thank you to everyone for coming out to learn more about the new Support Operations Center.  We’re excited to share our vision and how that vision has taken shape within our new SOC work environment.</a:t>
            </a:r>
          </a:p>
          <a:p>
            <a:r>
              <a:rPr lang="en-US" dirty="0" smtClean="0"/>
              <a:t> </a:t>
            </a:r>
          </a:p>
          <a:p>
            <a:pPr marL="273148" indent="-273148">
              <a:buFont typeface="Arial" panose="020B0604020202020204" pitchFamily="34" charset="0"/>
              <a:buChar char="•"/>
            </a:pPr>
            <a:endParaRPr lang="en-US" dirty="0" smtClean="0"/>
          </a:p>
          <a:p>
            <a:r>
              <a:rPr lang="en-US" dirty="0" smtClean="0"/>
              <a:t>Introduction:</a:t>
            </a:r>
          </a:p>
          <a:p>
            <a:pPr marL="273148" indent="-273148">
              <a:buFont typeface="Arial" panose="020B0604020202020204" pitchFamily="34" charset="0"/>
              <a:buChar char="•"/>
            </a:pPr>
            <a:r>
              <a:rPr lang="en-US" dirty="0" smtClean="0"/>
              <a:t>Here </a:t>
            </a:r>
            <a:r>
              <a:rPr lang="en-US" dirty="0"/>
              <a:t>with us today we have the </a:t>
            </a:r>
            <a:r>
              <a:rPr lang="en-US" dirty="0" smtClean="0"/>
              <a:t>Shaping Tomorrow Project </a:t>
            </a:r>
            <a:r>
              <a:rPr lang="en-US" dirty="0"/>
              <a:t>Lead Sarah Jabbari. &lt;&lt;Intro Text&gt;&gt;</a:t>
            </a:r>
          </a:p>
          <a:p>
            <a:endParaRPr lang="en-US" dirty="0"/>
          </a:p>
        </p:txBody>
      </p:sp>
      <p:sp>
        <p:nvSpPr>
          <p:cNvPr id="4" name="Slide Number Placeholder 3"/>
          <p:cNvSpPr>
            <a:spLocks noGrp="1"/>
          </p:cNvSpPr>
          <p:nvPr>
            <p:ph type="sldNum" sz="quarter" idx="10"/>
          </p:nvPr>
        </p:nvSpPr>
        <p:spPr/>
        <p:txBody>
          <a:bodyPr/>
          <a:lstStyle/>
          <a:p>
            <a:fld id="{A7A24A65-F497-7243-80D0-870D9AC83349}" type="slidenum">
              <a:rPr lang="en-US" smtClean="0"/>
              <a:pPr/>
              <a:t>2</a:t>
            </a:fld>
            <a:endParaRPr lang="en-US"/>
          </a:p>
        </p:txBody>
      </p:sp>
    </p:spTree>
    <p:extLst>
      <p:ext uri="{BB962C8B-B14F-4D97-AF65-F5344CB8AC3E}">
        <p14:creationId xmlns:p14="http://schemas.microsoft.com/office/powerpoint/2010/main" xmlns="" val="3606285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***Sarah Jabbari***</a:t>
            </a:r>
          </a:p>
          <a:p>
            <a:r>
              <a:rPr lang="en-US" dirty="0"/>
              <a:t>Thank </a:t>
            </a:r>
            <a:r>
              <a:rPr lang="en-US" dirty="0" smtClean="0"/>
              <a:t>you!</a:t>
            </a:r>
            <a:endParaRPr lang="en-US" dirty="0"/>
          </a:p>
          <a:p>
            <a:endParaRPr lang="en-US" dirty="0" smtClean="0"/>
          </a:p>
          <a:p>
            <a:r>
              <a:rPr lang="en-US" dirty="0" smtClean="0"/>
              <a:t>Two Locations:</a:t>
            </a:r>
          </a:p>
          <a:p>
            <a:pPr marL="273148" indent="-273148">
              <a:buFont typeface="Arial" panose="020B0604020202020204" pitchFamily="34" charset="0"/>
              <a:buChar char="•"/>
            </a:pPr>
            <a:r>
              <a:rPr lang="en-US" dirty="0" smtClean="0"/>
              <a:t>In early July, the Shaping Tomorrow team shared we will have two locations in the Nashville area, our new HQ building and a satellite site in nearby Antioch, TN.  Our reveal today is focused on the SOC design. </a:t>
            </a:r>
          </a:p>
          <a:p>
            <a:pPr marL="273148" indent="-273148">
              <a:buFont typeface="Arial" panose="020B0604020202020204" pitchFamily="34" charset="0"/>
              <a:buChar char="•"/>
            </a:pPr>
            <a:endParaRPr lang="en-US" dirty="0" smtClean="0"/>
          </a:p>
          <a:p>
            <a:r>
              <a:rPr lang="en-US" dirty="0" smtClean="0"/>
              <a:t>Who goes where:</a:t>
            </a:r>
          </a:p>
          <a:p>
            <a:pPr marL="273148" indent="-273148">
              <a:buFont typeface="Arial" panose="020B0604020202020204" pitchFamily="34" charset="0"/>
              <a:buChar char="•"/>
            </a:pPr>
            <a:r>
              <a:rPr lang="en-US" dirty="0" smtClean="0"/>
              <a:t>Teams occupying the SOC </a:t>
            </a:r>
            <a:r>
              <a:rPr lang="en-US" dirty="0"/>
              <a:t>were chosen based on their work-styles, </a:t>
            </a:r>
            <a:r>
              <a:rPr lang="en-US" dirty="0" smtClean="0"/>
              <a:t>and we’ve been working with the management team for these groups to design a space that will meet the needs of their teams. The SOC will be equivalent in quality but different function, to address the needs of the groups who occupy it. </a:t>
            </a:r>
          </a:p>
          <a:p>
            <a:pPr marL="273148" indent="-273148">
              <a:buFont typeface="Arial" panose="020B0604020202020204" pitchFamily="34" charset="0"/>
              <a:buChar char="•"/>
            </a:pPr>
            <a:endParaRPr lang="en-US" dirty="0" smtClean="0"/>
          </a:p>
          <a:p>
            <a:r>
              <a:rPr lang="en-US" dirty="0" smtClean="0"/>
              <a:t>Our Goal Today:</a:t>
            </a:r>
          </a:p>
          <a:p>
            <a:pPr marL="273148" indent="-273148" defTabSz="874075">
              <a:buFont typeface="Arial" panose="020B0604020202020204" pitchFamily="34" charset="0"/>
              <a:buChar char="•"/>
              <a:defRPr/>
            </a:pPr>
            <a:r>
              <a:rPr lang="en-US" dirty="0" smtClean="0"/>
              <a:t>We’ve designed our new work environments to meet the needs and preferences of teammates, engaging employees and doing our best to understand what you need to be productive and ensure a strong, sustainable business well into the future.</a:t>
            </a:r>
          </a:p>
          <a:p>
            <a:pPr marL="273148" indent="-273148" defTabSz="874075">
              <a:buFont typeface="Arial" panose="020B0604020202020204" pitchFamily="34" charset="0"/>
              <a:buChar char="•"/>
              <a:defRPr/>
            </a:pPr>
            <a:r>
              <a:rPr lang="en-US" dirty="0" smtClean="0"/>
              <a:t>This presentation is full of architectural renderings depicting amenities, common areas, meeting rooms, and individual workspace.  We’re excited to share with you how our vision is taking shape, but I must stress that we are still early in the process and finishes, branding details, or  other elements may eventually differ from what is shown today. We are getting there, but we don’t have every detail worked out yet. This will be one of the many information sessions we will have with you as we start to lock down more about the building and its operations.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7A24A65-F497-7243-80D0-870D9AC83349}" type="slidenum">
              <a:rPr lang="en-US" smtClean="0"/>
              <a:pPr/>
              <a:t>3</a:t>
            </a:fld>
            <a:endParaRPr lang="en-US"/>
          </a:p>
        </p:txBody>
      </p:sp>
    </p:spTree>
    <p:extLst>
      <p:ext uri="{BB962C8B-B14F-4D97-AF65-F5344CB8AC3E}">
        <p14:creationId xmlns:p14="http://schemas.microsoft.com/office/powerpoint/2010/main" xmlns="" val="3945312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are ready to show, and are thrilled to share  - is  what working in the space </a:t>
            </a:r>
            <a:r>
              <a:rPr lang="en-US" dirty="0" smtClean="0"/>
              <a:t>will be </a:t>
            </a:r>
            <a:r>
              <a:rPr lang="en-US" dirty="0"/>
              <a:t>like. How do the workstations look? An average floor? How much meeting space will we have?</a:t>
            </a:r>
          </a:p>
          <a:p>
            <a:r>
              <a:rPr lang="en-US" dirty="0"/>
              <a:t>From a foundation of three Vision principles, we will get increasingly concrete and walk through a </a:t>
            </a:r>
            <a:r>
              <a:rPr lang="en-US" dirty="0" smtClean="0"/>
              <a:t>the design of the space. </a:t>
            </a:r>
          </a:p>
          <a:p>
            <a:endParaRPr lang="en-US" dirty="0"/>
          </a:p>
          <a:p>
            <a:r>
              <a:rPr lang="en-US" dirty="0"/>
              <a:t>First, the three goals. </a:t>
            </a:r>
          </a:p>
          <a:p>
            <a:r>
              <a:rPr lang="en-US" b="1" u="sng" dirty="0"/>
              <a:t>Foster Innovation. </a:t>
            </a:r>
            <a:r>
              <a:rPr lang="en-US" dirty="0"/>
              <a:t> This is all about bringing businesses and teammates together. To break down silos, we are collocating of all of BSAM into proximate locations in Nashville. To encourage connections, we have planned increased functional space for teammates to gather and socialize. To enhance collaboration, we have nearly doubled the current provision of meeting space in the new </a:t>
            </a:r>
            <a:r>
              <a:rPr lang="en-US" dirty="0" smtClean="0"/>
              <a:t>buildings. </a:t>
            </a:r>
            <a:endParaRPr lang="en-US" dirty="0"/>
          </a:p>
          <a:p>
            <a:r>
              <a:rPr lang="en-US" b="1" u="sng" dirty="0"/>
              <a:t>Enable our People.</a:t>
            </a:r>
            <a:r>
              <a:rPr lang="en-US" dirty="0"/>
              <a:t> We have invested in more ergonomic and functional work settings, including Sit/Stand desks and Glass-walled </a:t>
            </a:r>
            <a:r>
              <a:rPr lang="en-US" dirty="0" smtClean="0"/>
              <a:t>enclosed spaces that increase light in the space. </a:t>
            </a:r>
            <a:r>
              <a:rPr lang="en-US" dirty="0"/>
              <a:t>We have introduced several amenities designed to improve the experience at </a:t>
            </a:r>
            <a:r>
              <a:rPr lang="en-US" dirty="0" smtClean="0"/>
              <a:t>work. We </a:t>
            </a:r>
            <a:r>
              <a:rPr lang="en-US" dirty="0"/>
              <a:t>have expanded on the traditional layout of offices, cubicles, and conference rooms to include phone rooms, focus rooms, meeting spaces both informal and formal, and multipurpose space equipped to support work or social purposes. To provide flexibility, we designed space specifically for working away from your desk – in private or in public, alone or together, based on your activity and preference. Work in Shaping Tomorrow means the ability and choice to work throughout the building. </a:t>
            </a:r>
          </a:p>
          <a:p>
            <a:r>
              <a:rPr lang="en-US" b="1" u="sng" dirty="0"/>
              <a:t>Embrace our Future.</a:t>
            </a:r>
            <a:r>
              <a:rPr lang="en-US" dirty="0"/>
              <a:t> To instill brand pride we have the history of Firestone and Bridgestone on full display. Our lobby experience includes physical product displays to highlight the breadth of our business. To demonstrate our global reach we have established a committed, dominant presence in Nashville and Middle Tennessee. </a:t>
            </a:r>
            <a:endParaRPr lang="en-US" dirty="0"/>
          </a:p>
        </p:txBody>
      </p:sp>
      <p:sp>
        <p:nvSpPr>
          <p:cNvPr id="4" name="Slide Number Placeholder 3"/>
          <p:cNvSpPr>
            <a:spLocks noGrp="1"/>
          </p:cNvSpPr>
          <p:nvPr>
            <p:ph type="sldNum" sz="quarter" idx="10"/>
          </p:nvPr>
        </p:nvSpPr>
        <p:spPr/>
        <p:txBody>
          <a:bodyPr/>
          <a:lstStyle/>
          <a:p>
            <a:fld id="{A7A24A65-F497-7243-80D0-870D9AC83349}" type="slidenum">
              <a:rPr lang="en-US" smtClean="0"/>
              <a:pPr/>
              <a:t>4</a:t>
            </a:fld>
            <a:endParaRPr lang="en-US"/>
          </a:p>
        </p:txBody>
      </p:sp>
    </p:spTree>
    <p:extLst>
      <p:ext uri="{BB962C8B-B14F-4D97-AF65-F5344CB8AC3E}">
        <p14:creationId xmlns:p14="http://schemas.microsoft.com/office/powerpoint/2010/main" xmlns="" val="277280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24A65-F497-7243-80D0-870D9AC83349}" type="slidenum">
              <a:rPr lang="en-US" smtClean="0"/>
              <a:pPr/>
              <a:t>5</a:t>
            </a:fld>
            <a:endParaRPr lang="en-US"/>
          </a:p>
        </p:txBody>
      </p:sp>
    </p:spTree>
    <p:extLst>
      <p:ext uri="{BB962C8B-B14F-4D97-AF65-F5344CB8AC3E}">
        <p14:creationId xmlns:p14="http://schemas.microsoft.com/office/powerpoint/2010/main" xmlns="" val="1394617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24A65-F497-7243-80D0-870D9AC83349}" type="slidenum">
              <a:rPr lang="en-US" smtClean="0"/>
              <a:pPr/>
              <a:t>6</a:t>
            </a:fld>
            <a:endParaRPr lang="en-US"/>
          </a:p>
        </p:txBody>
      </p:sp>
    </p:spTree>
    <p:extLst>
      <p:ext uri="{BB962C8B-B14F-4D97-AF65-F5344CB8AC3E}">
        <p14:creationId xmlns:p14="http://schemas.microsoft.com/office/powerpoint/2010/main" xmlns="" val="1394617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74075">
              <a:defRPr/>
            </a:pPr>
            <a:r>
              <a:rPr lang="en-US" sz="1100" dirty="0" smtClean="0"/>
              <a:t>Bridgestone was visionary to understand that a large voluminous box structure surface parking would be ideal for the future of their company and their employees.  The redevelopment site included The Ford Ice Center, Metro Public Library, Nashville State Community College, and a new Community Center. The exterior would need to be modified to set itself apart from the existing attached mall.  In order to achieve these requirements the entire exterior façade will be redesigned.  The inclusion of new fenestration, IPEA wood and metal panels and metal canopies give the façade a new modern look.</a:t>
            </a:r>
          </a:p>
          <a:p>
            <a:endParaRPr lang="en-US" dirty="0"/>
          </a:p>
        </p:txBody>
      </p:sp>
      <p:sp>
        <p:nvSpPr>
          <p:cNvPr id="4" name="Slide Number Placeholder 3"/>
          <p:cNvSpPr>
            <a:spLocks noGrp="1"/>
          </p:cNvSpPr>
          <p:nvPr>
            <p:ph type="sldNum" sz="quarter" idx="10"/>
          </p:nvPr>
        </p:nvSpPr>
        <p:spPr/>
        <p:txBody>
          <a:bodyPr/>
          <a:lstStyle/>
          <a:p>
            <a:fld id="{A7A24A65-F497-7243-80D0-870D9AC83349}" type="slidenum">
              <a:rPr lang="en-US" smtClean="0"/>
              <a:pPr/>
              <a:t>7</a:t>
            </a:fld>
            <a:endParaRPr lang="en-US"/>
          </a:p>
        </p:txBody>
      </p:sp>
    </p:spTree>
    <p:extLst>
      <p:ext uri="{BB962C8B-B14F-4D97-AF65-F5344CB8AC3E}">
        <p14:creationId xmlns:p14="http://schemas.microsoft.com/office/powerpoint/2010/main" xmlns="" val="2596311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smtClean="0"/>
              <a:t>Because Bridgestone occupies the second floor design consideration was given to how and where they would approach the building.  Where would be the main entry?  This consideration resulted in a prominent exterior canopy leading to a first floor presence with secure lobby to an existing escalator and elevator.  The escalator connects to a central spine / street scape on the second floor.   </a:t>
            </a:r>
            <a:endParaRPr lang="en-US" sz="1100" dirty="0"/>
          </a:p>
        </p:txBody>
      </p:sp>
      <p:sp>
        <p:nvSpPr>
          <p:cNvPr id="4" name="Slide Number Placeholder 3"/>
          <p:cNvSpPr>
            <a:spLocks noGrp="1"/>
          </p:cNvSpPr>
          <p:nvPr>
            <p:ph type="sldNum" sz="quarter" idx="10"/>
          </p:nvPr>
        </p:nvSpPr>
        <p:spPr/>
        <p:txBody>
          <a:bodyPr/>
          <a:lstStyle/>
          <a:p>
            <a:fld id="{A7A24A65-F497-7243-80D0-870D9AC83349}" type="slidenum">
              <a:rPr lang="en-US" smtClean="0"/>
              <a:pPr/>
              <a:t>8</a:t>
            </a:fld>
            <a:endParaRPr lang="en-US"/>
          </a:p>
        </p:txBody>
      </p:sp>
    </p:spTree>
    <p:extLst>
      <p:ext uri="{BB962C8B-B14F-4D97-AF65-F5344CB8AC3E}">
        <p14:creationId xmlns:p14="http://schemas.microsoft.com/office/powerpoint/2010/main" xmlns="" val="1882936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74075">
              <a:defRPr/>
            </a:pPr>
            <a:r>
              <a:rPr lang="en-US" sz="1100" dirty="0" smtClean="0"/>
              <a:t>The design aesthetic reflects the Bridgestone corporate branding creating a contemporary, monochrome design with an industrial twist.   The overall industrial style that the design team focused on is emphasized by the use of concrete floors, cold rolled steel, exposed columns and open-to-deck painted ceiling.   The monochromatic finish choices strengthen the impact of the company’s logo and branding graphic throughout the space.  </a:t>
            </a:r>
          </a:p>
          <a:p>
            <a:endParaRPr lang="en-US" dirty="0"/>
          </a:p>
        </p:txBody>
      </p:sp>
      <p:sp>
        <p:nvSpPr>
          <p:cNvPr id="4" name="Slide Number Placeholder 3"/>
          <p:cNvSpPr>
            <a:spLocks noGrp="1"/>
          </p:cNvSpPr>
          <p:nvPr>
            <p:ph type="sldNum" sz="quarter" idx="10"/>
          </p:nvPr>
        </p:nvSpPr>
        <p:spPr/>
        <p:txBody>
          <a:bodyPr/>
          <a:lstStyle/>
          <a:p>
            <a:fld id="{A7A24A65-F497-7243-80D0-870D9AC83349}" type="slidenum">
              <a:rPr lang="en-US" smtClean="0"/>
              <a:pPr/>
              <a:t>9</a:t>
            </a:fld>
            <a:endParaRPr lang="en-US"/>
          </a:p>
        </p:txBody>
      </p:sp>
    </p:spTree>
    <p:extLst>
      <p:ext uri="{BB962C8B-B14F-4D97-AF65-F5344CB8AC3E}">
        <p14:creationId xmlns:p14="http://schemas.microsoft.com/office/powerpoint/2010/main" xmlns="" val="2510033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725FDFE-ECD0-4076-A808-46116A805F03}" type="datetimeFigureOut">
              <a:rPr lang="en-US" smtClean="0"/>
              <a:pPr/>
              <a:t>10/30/2016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8D7AFD-8164-4F35-900A-78E61D8C7FA2}" type="slidenum">
              <a:rPr lang="en-US" smtClean="0"/>
              <a:pPr/>
              <a:t>‹#›</a:t>
            </a:fld>
            <a:endParaRPr lang="en-US" dirty="0"/>
          </a:p>
        </p:txBody>
      </p:sp>
    </p:spTree>
    <p:extLst>
      <p:ext uri="{BB962C8B-B14F-4D97-AF65-F5344CB8AC3E}">
        <p14:creationId xmlns:p14="http://schemas.microsoft.com/office/powerpoint/2010/main" xmlns="" val="3813831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25FDFE-ECD0-4076-A808-46116A805F03}" type="datetimeFigureOut">
              <a:rPr lang="en-US" smtClean="0"/>
              <a:pPr/>
              <a:t>10/30/2016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8D7AFD-8164-4F35-900A-78E61D8C7FA2}" type="slidenum">
              <a:rPr lang="en-US" smtClean="0"/>
              <a:pPr/>
              <a:t>‹#›</a:t>
            </a:fld>
            <a:endParaRPr lang="en-US" dirty="0"/>
          </a:p>
        </p:txBody>
      </p:sp>
    </p:spTree>
    <p:extLst>
      <p:ext uri="{BB962C8B-B14F-4D97-AF65-F5344CB8AC3E}">
        <p14:creationId xmlns:p14="http://schemas.microsoft.com/office/powerpoint/2010/main" xmlns="" val="610069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25FDFE-ECD0-4076-A808-46116A805F03}" type="datetimeFigureOut">
              <a:rPr lang="en-US" smtClean="0"/>
              <a:pPr/>
              <a:t>10/30/2016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8D7AFD-8164-4F35-900A-78E61D8C7FA2}" type="slidenum">
              <a:rPr lang="en-US" smtClean="0"/>
              <a:pPr/>
              <a:t>‹#›</a:t>
            </a:fld>
            <a:endParaRPr lang="en-US" dirty="0"/>
          </a:p>
        </p:txBody>
      </p:sp>
    </p:spTree>
    <p:extLst>
      <p:ext uri="{BB962C8B-B14F-4D97-AF65-F5344CB8AC3E}">
        <p14:creationId xmlns:p14="http://schemas.microsoft.com/office/powerpoint/2010/main" xmlns="" val="3964261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25FDFE-ECD0-4076-A808-46116A805F03}" type="datetimeFigureOut">
              <a:rPr lang="en-US" smtClean="0"/>
              <a:pPr/>
              <a:t>10/30/2016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8D7AFD-8164-4F35-900A-78E61D8C7FA2}" type="slidenum">
              <a:rPr lang="en-US" smtClean="0"/>
              <a:pPr/>
              <a:t>‹#›</a:t>
            </a:fld>
            <a:endParaRPr lang="en-US" dirty="0"/>
          </a:p>
        </p:txBody>
      </p:sp>
    </p:spTree>
    <p:extLst>
      <p:ext uri="{BB962C8B-B14F-4D97-AF65-F5344CB8AC3E}">
        <p14:creationId xmlns:p14="http://schemas.microsoft.com/office/powerpoint/2010/main" xmlns="" val="4091156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25FDFE-ECD0-4076-A808-46116A805F03}" type="datetimeFigureOut">
              <a:rPr lang="en-US" smtClean="0"/>
              <a:pPr/>
              <a:t>10/30/2016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8D7AFD-8164-4F35-900A-78E61D8C7FA2}" type="slidenum">
              <a:rPr lang="en-US" smtClean="0"/>
              <a:pPr/>
              <a:t>‹#›</a:t>
            </a:fld>
            <a:endParaRPr lang="en-US" dirty="0"/>
          </a:p>
        </p:txBody>
      </p:sp>
      <p:pic>
        <p:nvPicPr>
          <p:cNvPr id="1026" name="Picture 2"/>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7404871" y="228600"/>
            <a:ext cx="1358129"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83613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725FDFE-ECD0-4076-A808-46116A805F03}" type="datetimeFigureOut">
              <a:rPr lang="en-US" smtClean="0"/>
              <a:pPr/>
              <a:t>10/30/2016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28D7AFD-8164-4F35-900A-78E61D8C7FA2}" type="slidenum">
              <a:rPr lang="en-US" smtClean="0"/>
              <a:pPr/>
              <a:t>‹#›</a:t>
            </a:fld>
            <a:endParaRPr lang="en-US" dirty="0"/>
          </a:p>
        </p:txBody>
      </p:sp>
    </p:spTree>
    <p:extLst>
      <p:ext uri="{BB962C8B-B14F-4D97-AF65-F5344CB8AC3E}">
        <p14:creationId xmlns:p14="http://schemas.microsoft.com/office/powerpoint/2010/main" xmlns="" val="2777003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725FDFE-ECD0-4076-A808-46116A805F03}" type="datetimeFigureOut">
              <a:rPr lang="en-US" smtClean="0"/>
              <a:pPr/>
              <a:t>10/30/2016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28D7AFD-8164-4F35-900A-78E61D8C7FA2}" type="slidenum">
              <a:rPr lang="en-US" smtClean="0"/>
              <a:pPr/>
              <a:t>‹#›</a:t>
            </a:fld>
            <a:endParaRPr lang="en-US" dirty="0"/>
          </a:p>
        </p:txBody>
      </p:sp>
    </p:spTree>
    <p:extLst>
      <p:ext uri="{BB962C8B-B14F-4D97-AF65-F5344CB8AC3E}">
        <p14:creationId xmlns:p14="http://schemas.microsoft.com/office/powerpoint/2010/main" xmlns="" val="3252956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725FDFE-ECD0-4076-A808-46116A805F03}" type="datetimeFigureOut">
              <a:rPr lang="en-US" smtClean="0"/>
              <a:pPr/>
              <a:t>10/30/2016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28D7AFD-8164-4F35-900A-78E61D8C7FA2}" type="slidenum">
              <a:rPr lang="en-US" smtClean="0"/>
              <a:pPr/>
              <a:t>‹#›</a:t>
            </a:fld>
            <a:endParaRPr lang="en-US" dirty="0"/>
          </a:p>
        </p:txBody>
      </p:sp>
    </p:spTree>
    <p:extLst>
      <p:ext uri="{BB962C8B-B14F-4D97-AF65-F5344CB8AC3E}">
        <p14:creationId xmlns:p14="http://schemas.microsoft.com/office/powerpoint/2010/main" xmlns="" val="313323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25FDFE-ECD0-4076-A808-46116A805F03}" type="datetimeFigureOut">
              <a:rPr lang="en-US" smtClean="0"/>
              <a:pPr/>
              <a:t>10/30/2016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28D7AFD-8164-4F35-900A-78E61D8C7FA2}" type="slidenum">
              <a:rPr lang="en-US" smtClean="0"/>
              <a:pPr/>
              <a:t>‹#›</a:t>
            </a:fld>
            <a:endParaRPr lang="en-US" dirty="0"/>
          </a:p>
        </p:txBody>
      </p:sp>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7404871" y="228600"/>
            <a:ext cx="1358129"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52649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25FDFE-ECD0-4076-A808-46116A805F03}" type="datetimeFigureOut">
              <a:rPr lang="en-US" smtClean="0"/>
              <a:pPr/>
              <a:t>10/30/2016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28D7AFD-8164-4F35-900A-78E61D8C7FA2}" type="slidenum">
              <a:rPr lang="en-US" smtClean="0"/>
              <a:pPr/>
              <a:t>‹#›</a:t>
            </a:fld>
            <a:endParaRPr lang="en-US" dirty="0"/>
          </a:p>
        </p:txBody>
      </p:sp>
    </p:spTree>
    <p:extLst>
      <p:ext uri="{BB962C8B-B14F-4D97-AF65-F5344CB8AC3E}">
        <p14:creationId xmlns:p14="http://schemas.microsoft.com/office/powerpoint/2010/main" xmlns="" val="1422933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25FDFE-ECD0-4076-A808-46116A805F03}" type="datetimeFigureOut">
              <a:rPr lang="en-US" smtClean="0"/>
              <a:pPr/>
              <a:t>10/30/2016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28D7AFD-8164-4F35-900A-78E61D8C7FA2}" type="slidenum">
              <a:rPr lang="en-US" smtClean="0"/>
              <a:pPr/>
              <a:t>‹#›</a:t>
            </a:fld>
            <a:endParaRPr lang="en-US" dirty="0"/>
          </a:p>
        </p:txBody>
      </p:sp>
    </p:spTree>
    <p:extLst>
      <p:ext uri="{BB962C8B-B14F-4D97-AF65-F5344CB8AC3E}">
        <p14:creationId xmlns:p14="http://schemas.microsoft.com/office/powerpoint/2010/main" xmlns="" val="2060723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25FDFE-ECD0-4076-A808-46116A805F03}" type="datetimeFigureOut">
              <a:rPr lang="en-US" smtClean="0"/>
              <a:pPr/>
              <a:t>10/30/2016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8D7AFD-8164-4F35-900A-78E61D8C7FA2}" type="slidenum">
              <a:rPr lang="en-US" smtClean="0"/>
              <a:pPr/>
              <a:t>‹#›</a:t>
            </a:fld>
            <a:endParaRPr lang="en-US" dirty="0"/>
          </a:p>
        </p:txBody>
      </p:sp>
    </p:spTree>
    <p:extLst>
      <p:ext uri="{BB962C8B-B14F-4D97-AF65-F5344CB8AC3E}">
        <p14:creationId xmlns:p14="http://schemas.microsoft.com/office/powerpoint/2010/main" xmlns="" val="1198379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68942" y="533400"/>
            <a:ext cx="4114800" cy="13852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itle 1"/>
          <p:cNvSpPr txBox="1">
            <a:spLocks/>
          </p:cNvSpPr>
          <p:nvPr/>
        </p:nvSpPr>
        <p:spPr>
          <a:xfrm>
            <a:off x="268941" y="3022597"/>
            <a:ext cx="8050970" cy="645459"/>
          </a:xfrm>
          <a:prstGeom prst="rect">
            <a:avLst/>
          </a:prstGeom>
        </p:spPr>
        <p:txBody>
          <a:bodyPr vert="horz" lIns="0" tIns="0" rIns="0" bIns="0" rtlCol="0" anchor="ctr">
            <a:noAutofit/>
          </a:bodyPr>
          <a:lstStyle>
            <a:lvl1pPr algn="ctr" defTabSz="1341150" rtl="0" eaLnBrk="1" latinLnBrk="0" hangingPunct="1">
              <a:lnSpc>
                <a:spcPct val="90000"/>
              </a:lnSpc>
              <a:spcBef>
                <a:spcPct val="0"/>
              </a:spcBef>
              <a:buNone/>
              <a:defRPr sz="8800" kern="1200">
                <a:solidFill>
                  <a:schemeClr val="tx1"/>
                </a:solidFill>
                <a:latin typeface="+mj-lt"/>
                <a:ea typeface="+mj-ea"/>
                <a:cs typeface="+mj-cs"/>
              </a:defRPr>
            </a:lvl1pPr>
          </a:lstStyle>
          <a:p>
            <a:pPr algn="l">
              <a:lnSpc>
                <a:spcPct val="110000"/>
              </a:lnSpc>
            </a:pPr>
            <a:r>
              <a:rPr lang="en-US" sz="4000" b="1" dirty="0" smtClean="0">
                <a:latin typeface="Arial" charset="0"/>
                <a:ea typeface="Arial" charset="0"/>
                <a:cs typeface="Arial" charset="0"/>
              </a:rPr>
              <a:t>SOC REVEAL</a:t>
            </a:r>
            <a:endParaRPr lang="en-US" sz="4000" b="1" dirty="0">
              <a:latin typeface="Arial" charset="0"/>
              <a:ea typeface="Arial" charset="0"/>
              <a:cs typeface="Arial" charset="0"/>
            </a:endParaRPr>
          </a:p>
        </p:txBody>
      </p:sp>
      <p:sp>
        <p:nvSpPr>
          <p:cNvPr id="6" name="Content Placeholder 2"/>
          <p:cNvSpPr txBox="1">
            <a:spLocks/>
          </p:cNvSpPr>
          <p:nvPr/>
        </p:nvSpPr>
        <p:spPr>
          <a:xfrm>
            <a:off x="2141692" y="2528877"/>
            <a:ext cx="6356164" cy="376518"/>
          </a:xfrm>
          <a:prstGeom prst="rect">
            <a:avLst/>
          </a:prstGeom>
        </p:spPr>
        <p:txBody>
          <a:bodyPr vert="horz" lIns="0" tIns="0" rIns="0" bIns="0" rtlCol="0" anchor="ctr">
            <a:noAutofit/>
          </a:bodyPr>
          <a:lstStyle>
            <a:lvl1pPr marL="0" indent="0" algn="ctr" defTabSz="1341150" rtl="0" eaLnBrk="1" latinLnBrk="0" hangingPunct="1">
              <a:lnSpc>
                <a:spcPct val="90000"/>
              </a:lnSpc>
              <a:spcBef>
                <a:spcPts val="1467"/>
              </a:spcBef>
              <a:buFont typeface="Arial" panose="020B0604020202020204" pitchFamily="34" charset="0"/>
              <a:buNone/>
              <a:defRPr sz="3520" kern="1200">
                <a:solidFill>
                  <a:schemeClr val="tx1"/>
                </a:solidFill>
                <a:latin typeface="+mn-lt"/>
                <a:ea typeface="+mn-ea"/>
                <a:cs typeface="+mn-cs"/>
              </a:defRPr>
            </a:lvl1pPr>
            <a:lvl2pPr marL="670575" indent="0" algn="ctr" defTabSz="1341150" rtl="0" eaLnBrk="1" latinLnBrk="0" hangingPunct="1">
              <a:lnSpc>
                <a:spcPct val="90000"/>
              </a:lnSpc>
              <a:spcBef>
                <a:spcPts val="733"/>
              </a:spcBef>
              <a:buFont typeface="Arial" panose="020B0604020202020204" pitchFamily="34" charset="0"/>
              <a:buNone/>
              <a:defRPr sz="2933" kern="1200">
                <a:solidFill>
                  <a:schemeClr val="tx1"/>
                </a:solidFill>
                <a:latin typeface="+mn-lt"/>
                <a:ea typeface="+mn-ea"/>
                <a:cs typeface="+mn-cs"/>
              </a:defRPr>
            </a:lvl2pPr>
            <a:lvl3pPr marL="1341150" indent="0" algn="ctr" defTabSz="1341150" rtl="0" eaLnBrk="1" latinLnBrk="0" hangingPunct="1">
              <a:lnSpc>
                <a:spcPct val="90000"/>
              </a:lnSpc>
              <a:spcBef>
                <a:spcPts val="733"/>
              </a:spcBef>
              <a:buFont typeface="Arial" panose="020B0604020202020204" pitchFamily="34" charset="0"/>
              <a:buNone/>
              <a:defRPr sz="2640" kern="1200">
                <a:solidFill>
                  <a:schemeClr val="tx1"/>
                </a:solidFill>
                <a:latin typeface="+mn-lt"/>
                <a:ea typeface="+mn-ea"/>
                <a:cs typeface="+mn-cs"/>
              </a:defRPr>
            </a:lvl3pPr>
            <a:lvl4pPr marL="2011726" indent="0" algn="ctr" defTabSz="1341150" rtl="0" eaLnBrk="1" latinLnBrk="0" hangingPunct="1">
              <a:lnSpc>
                <a:spcPct val="90000"/>
              </a:lnSpc>
              <a:spcBef>
                <a:spcPts val="733"/>
              </a:spcBef>
              <a:buFont typeface="Arial" panose="020B0604020202020204" pitchFamily="34" charset="0"/>
              <a:buNone/>
              <a:defRPr sz="2347" kern="1200">
                <a:solidFill>
                  <a:schemeClr val="tx1"/>
                </a:solidFill>
                <a:latin typeface="+mn-lt"/>
                <a:ea typeface="+mn-ea"/>
                <a:cs typeface="+mn-cs"/>
              </a:defRPr>
            </a:lvl4pPr>
            <a:lvl5pPr marL="2682301" indent="0" algn="ctr" defTabSz="1341150" rtl="0" eaLnBrk="1" latinLnBrk="0" hangingPunct="1">
              <a:lnSpc>
                <a:spcPct val="90000"/>
              </a:lnSpc>
              <a:spcBef>
                <a:spcPts val="733"/>
              </a:spcBef>
              <a:buFont typeface="Arial" panose="020B0604020202020204" pitchFamily="34" charset="0"/>
              <a:buNone/>
              <a:defRPr sz="2347" kern="1200">
                <a:solidFill>
                  <a:schemeClr val="tx1"/>
                </a:solidFill>
                <a:latin typeface="+mn-lt"/>
                <a:ea typeface="+mn-ea"/>
                <a:cs typeface="+mn-cs"/>
              </a:defRPr>
            </a:lvl5pPr>
            <a:lvl6pPr marL="3352876" indent="0" algn="ctr" defTabSz="1341150" rtl="0" eaLnBrk="1" latinLnBrk="0" hangingPunct="1">
              <a:lnSpc>
                <a:spcPct val="90000"/>
              </a:lnSpc>
              <a:spcBef>
                <a:spcPts val="733"/>
              </a:spcBef>
              <a:buFont typeface="Arial" panose="020B0604020202020204" pitchFamily="34" charset="0"/>
              <a:buNone/>
              <a:defRPr sz="2347" kern="1200">
                <a:solidFill>
                  <a:schemeClr val="tx1"/>
                </a:solidFill>
                <a:latin typeface="+mn-lt"/>
                <a:ea typeface="+mn-ea"/>
                <a:cs typeface="+mn-cs"/>
              </a:defRPr>
            </a:lvl6pPr>
            <a:lvl7pPr marL="4023451" indent="0" algn="ctr" defTabSz="1341150" rtl="0" eaLnBrk="1" latinLnBrk="0" hangingPunct="1">
              <a:lnSpc>
                <a:spcPct val="90000"/>
              </a:lnSpc>
              <a:spcBef>
                <a:spcPts val="733"/>
              </a:spcBef>
              <a:buFont typeface="Arial" panose="020B0604020202020204" pitchFamily="34" charset="0"/>
              <a:buNone/>
              <a:defRPr sz="2347" kern="1200">
                <a:solidFill>
                  <a:schemeClr val="tx1"/>
                </a:solidFill>
                <a:latin typeface="+mn-lt"/>
                <a:ea typeface="+mn-ea"/>
                <a:cs typeface="+mn-cs"/>
              </a:defRPr>
            </a:lvl7pPr>
            <a:lvl8pPr marL="4694027" indent="0" algn="ctr" defTabSz="1341150" rtl="0" eaLnBrk="1" latinLnBrk="0" hangingPunct="1">
              <a:lnSpc>
                <a:spcPct val="90000"/>
              </a:lnSpc>
              <a:spcBef>
                <a:spcPts val="733"/>
              </a:spcBef>
              <a:buFont typeface="Arial" panose="020B0604020202020204" pitchFamily="34" charset="0"/>
              <a:buNone/>
              <a:defRPr sz="2347" kern="1200">
                <a:solidFill>
                  <a:schemeClr val="tx1"/>
                </a:solidFill>
                <a:latin typeface="+mn-lt"/>
                <a:ea typeface="+mn-ea"/>
                <a:cs typeface="+mn-cs"/>
              </a:defRPr>
            </a:lvl8pPr>
            <a:lvl9pPr marL="5364602" indent="0" algn="ctr" defTabSz="1341150" rtl="0" eaLnBrk="1" latinLnBrk="0" hangingPunct="1">
              <a:lnSpc>
                <a:spcPct val="90000"/>
              </a:lnSpc>
              <a:spcBef>
                <a:spcPts val="733"/>
              </a:spcBef>
              <a:buFont typeface="Arial" panose="020B0604020202020204" pitchFamily="34" charset="0"/>
              <a:buNone/>
              <a:defRPr sz="2347" kern="1200">
                <a:solidFill>
                  <a:schemeClr val="tx1"/>
                </a:solidFill>
                <a:latin typeface="+mn-lt"/>
                <a:ea typeface="+mn-ea"/>
                <a:cs typeface="+mn-cs"/>
              </a:defRPr>
            </a:lvl9pPr>
          </a:lstStyle>
          <a:p>
            <a:pPr algn="l">
              <a:lnSpc>
                <a:spcPct val="100000"/>
              </a:lnSpc>
            </a:pPr>
            <a:r>
              <a:rPr lang="en-US" sz="1800" dirty="0" smtClean="0">
                <a:solidFill>
                  <a:schemeClr val="tx1">
                    <a:lumMod val="75000"/>
                    <a:lumOff val="25000"/>
                  </a:schemeClr>
                </a:solidFill>
                <a:latin typeface="Arial" charset="0"/>
                <a:ea typeface="Arial" charset="0"/>
                <a:cs typeface="Arial" charset="0"/>
              </a:rPr>
              <a:t>Nashville, TN</a:t>
            </a:r>
            <a:endParaRPr lang="en-US" sz="600" dirty="0">
              <a:solidFill>
                <a:schemeClr val="tx1">
                  <a:lumMod val="75000"/>
                  <a:lumOff val="25000"/>
                </a:schemeClr>
              </a:solidFill>
              <a:latin typeface="Arial" charset="0"/>
              <a:ea typeface="Arial" charset="0"/>
              <a:cs typeface="Arial" charset="0"/>
            </a:endParaRPr>
          </a:p>
        </p:txBody>
      </p:sp>
      <p:sp>
        <p:nvSpPr>
          <p:cNvPr id="7" name="Content Placeholder 2"/>
          <p:cNvSpPr txBox="1">
            <a:spLocks/>
          </p:cNvSpPr>
          <p:nvPr/>
        </p:nvSpPr>
        <p:spPr>
          <a:xfrm>
            <a:off x="268942" y="2568388"/>
            <a:ext cx="3512836" cy="287701"/>
          </a:xfrm>
          <a:prstGeom prst="rect">
            <a:avLst/>
          </a:prstGeom>
          <a:ln>
            <a:noFill/>
          </a:ln>
        </p:spPr>
        <p:txBody>
          <a:bodyPr vert="horz" lIns="0" tIns="0" rIns="0" bIns="0" rtlCol="0" anchor="ctr">
            <a:noAutofit/>
          </a:bodyPr>
          <a:lstStyle>
            <a:lvl1pPr marL="0" indent="0" algn="ctr" defTabSz="1341150" rtl="0" eaLnBrk="1" latinLnBrk="0" hangingPunct="1">
              <a:lnSpc>
                <a:spcPct val="90000"/>
              </a:lnSpc>
              <a:spcBef>
                <a:spcPts val="1467"/>
              </a:spcBef>
              <a:buFont typeface="Arial" panose="020B0604020202020204" pitchFamily="34" charset="0"/>
              <a:buNone/>
              <a:defRPr sz="3520" kern="1200">
                <a:solidFill>
                  <a:schemeClr val="tx1"/>
                </a:solidFill>
                <a:latin typeface="+mn-lt"/>
                <a:ea typeface="+mn-ea"/>
                <a:cs typeface="+mn-cs"/>
              </a:defRPr>
            </a:lvl1pPr>
            <a:lvl2pPr marL="670575" indent="0" algn="ctr" defTabSz="1341150" rtl="0" eaLnBrk="1" latinLnBrk="0" hangingPunct="1">
              <a:lnSpc>
                <a:spcPct val="90000"/>
              </a:lnSpc>
              <a:spcBef>
                <a:spcPts val="733"/>
              </a:spcBef>
              <a:buFont typeface="Arial" panose="020B0604020202020204" pitchFamily="34" charset="0"/>
              <a:buNone/>
              <a:defRPr sz="2933" kern="1200">
                <a:solidFill>
                  <a:schemeClr val="tx1"/>
                </a:solidFill>
                <a:latin typeface="+mn-lt"/>
                <a:ea typeface="+mn-ea"/>
                <a:cs typeface="+mn-cs"/>
              </a:defRPr>
            </a:lvl2pPr>
            <a:lvl3pPr marL="1341150" indent="0" algn="ctr" defTabSz="1341150" rtl="0" eaLnBrk="1" latinLnBrk="0" hangingPunct="1">
              <a:lnSpc>
                <a:spcPct val="90000"/>
              </a:lnSpc>
              <a:spcBef>
                <a:spcPts val="733"/>
              </a:spcBef>
              <a:buFont typeface="Arial" panose="020B0604020202020204" pitchFamily="34" charset="0"/>
              <a:buNone/>
              <a:defRPr sz="2640" kern="1200">
                <a:solidFill>
                  <a:schemeClr val="tx1"/>
                </a:solidFill>
                <a:latin typeface="+mn-lt"/>
                <a:ea typeface="+mn-ea"/>
                <a:cs typeface="+mn-cs"/>
              </a:defRPr>
            </a:lvl3pPr>
            <a:lvl4pPr marL="2011726" indent="0" algn="ctr" defTabSz="1341150" rtl="0" eaLnBrk="1" latinLnBrk="0" hangingPunct="1">
              <a:lnSpc>
                <a:spcPct val="90000"/>
              </a:lnSpc>
              <a:spcBef>
                <a:spcPts val="733"/>
              </a:spcBef>
              <a:buFont typeface="Arial" panose="020B0604020202020204" pitchFamily="34" charset="0"/>
              <a:buNone/>
              <a:defRPr sz="2347" kern="1200">
                <a:solidFill>
                  <a:schemeClr val="tx1"/>
                </a:solidFill>
                <a:latin typeface="+mn-lt"/>
                <a:ea typeface="+mn-ea"/>
                <a:cs typeface="+mn-cs"/>
              </a:defRPr>
            </a:lvl4pPr>
            <a:lvl5pPr marL="2682301" indent="0" algn="ctr" defTabSz="1341150" rtl="0" eaLnBrk="1" latinLnBrk="0" hangingPunct="1">
              <a:lnSpc>
                <a:spcPct val="90000"/>
              </a:lnSpc>
              <a:spcBef>
                <a:spcPts val="733"/>
              </a:spcBef>
              <a:buFont typeface="Arial" panose="020B0604020202020204" pitchFamily="34" charset="0"/>
              <a:buNone/>
              <a:defRPr sz="2347" kern="1200">
                <a:solidFill>
                  <a:schemeClr val="tx1"/>
                </a:solidFill>
                <a:latin typeface="+mn-lt"/>
                <a:ea typeface="+mn-ea"/>
                <a:cs typeface="+mn-cs"/>
              </a:defRPr>
            </a:lvl5pPr>
            <a:lvl6pPr marL="3352876" indent="0" algn="ctr" defTabSz="1341150" rtl="0" eaLnBrk="1" latinLnBrk="0" hangingPunct="1">
              <a:lnSpc>
                <a:spcPct val="90000"/>
              </a:lnSpc>
              <a:spcBef>
                <a:spcPts val="733"/>
              </a:spcBef>
              <a:buFont typeface="Arial" panose="020B0604020202020204" pitchFamily="34" charset="0"/>
              <a:buNone/>
              <a:defRPr sz="2347" kern="1200">
                <a:solidFill>
                  <a:schemeClr val="tx1"/>
                </a:solidFill>
                <a:latin typeface="+mn-lt"/>
                <a:ea typeface="+mn-ea"/>
                <a:cs typeface="+mn-cs"/>
              </a:defRPr>
            </a:lvl6pPr>
            <a:lvl7pPr marL="4023451" indent="0" algn="ctr" defTabSz="1341150" rtl="0" eaLnBrk="1" latinLnBrk="0" hangingPunct="1">
              <a:lnSpc>
                <a:spcPct val="90000"/>
              </a:lnSpc>
              <a:spcBef>
                <a:spcPts val="733"/>
              </a:spcBef>
              <a:buFont typeface="Arial" panose="020B0604020202020204" pitchFamily="34" charset="0"/>
              <a:buNone/>
              <a:defRPr sz="2347" kern="1200">
                <a:solidFill>
                  <a:schemeClr val="tx1"/>
                </a:solidFill>
                <a:latin typeface="+mn-lt"/>
                <a:ea typeface="+mn-ea"/>
                <a:cs typeface="+mn-cs"/>
              </a:defRPr>
            </a:lvl7pPr>
            <a:lvl8pPr marL="4694027" indent="0" algn="ctr" defTabSz="1341150" rtl="0" eaLnBrk="1" latinLnBrk="0" hangingPunct="1">
              <a:lnSpc>
                <a:spcPct val="90000"/>
              </a:lnSpc>
              <a:spcBef>
                <a:spcPts val="733"/>
              </a:spcBef>
              <a:buFont typeface="Arial" panose="020B0604020202020204" pitchFamily="34" charset="0"/>
              <a:buNone/>
              <a:defRPr sz="2347" kern="1200">
                <a:solidFill>
                  <a:schemeClr val="tx1"/>
                </a:solidFill>
                <a:latin typeface="+mn-lt"/>
                <a:ea typeface="+mn-ea"/>
                <a:cs typeface="+mn-cs"/>
              </a:defRPr>
            </a:lvl8pPr>
            <a:lvl9pPr marL="5364602" indent="0" algn="ctr" defTabSz="1341150" rtl="0" eaLnBrk="1" latinLnBrk="0" hangingPunct="1">
              <a:lnSpc>
                <a:spcPct val="90000"/>
              </a:lnSpc>
              <a:spcBef>
                <a:spcPts val="733"/>
              </a:spcBef>
              <a:buFont typeface="Arial" panose="020B0604020202020204" pitchFamily="34" charset="0"/>
              <a:buNone/>
              <a:defRPr sz="2347" kern="1200">
                <a:solidFill>
                  <a:schemeClr val="tx1"/>
                </a:solidFill>
                <a:latin typeface="+mn-lt"/>
                <a:ea typeface="+mn-ea"/>
                <a:cs typeface="+mn-cs"/>
              </a:defRPr>
            </a:lvl9pPr>
          </a:lstStyle>
          <a:p>
            <a:pPr algn="l">
              <a:lnSpc>
                <a:spcPct val="100000"/>
              </a:lnSpc>
            </a:pPr>
            <a:r>
              <a:rPr lang="en-US" sz="1647" b="1" dirty="0" smtClean="0">
                <a:latin typeface="Arial" charset="0"/>
                <a:ea typeface="Arial" charset="0"/>
                <a:cs typeface="Arial" charset="0"/>
              </a:rPr>
              <a:t>October 31, 2016</a:t>
            </a:r>
            <a:endParaRPr lang="en-US" sz="706" dirty="0">
              <a:solidFill>
                <a:schemeClr val="tx1">
                  <a:lumMod val="75000"/>
                  <a:lumOff val="25000"/>
                </a:schemeClr>
              </a:solidFill>
              <a:latin typeface="Arial" charset="0"/>
              <a:ea typeface="Arial" charset="0"/>
              <a:cs typeface="Arial" charset="0"/>
            </a:endParaRPr>
          </a:p>
        </p:txBody>
      </p:sp>
      <p:cxnSp>
        <p:nvCxnSpPr>
          <p:cNvPr id="8" name="Straight Connector 7"/>
          <p:cNvCxnSpPr/>
          <p:nvPr/>
        </p:nvCxnSpPr>
        <p:spPr>
          <a:xfrm>
            <a:off x="268941" y="2918012"/>
            <a:ext cx="7799294"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0347460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77820" y="1804171"/>
            <a:ext cx="6913041" cy="4770281"/>
            <a:chOff x="304800" y="381001"/>
            <a:chExt cx="8889219" cy="6133924"/>
          </a:xfrm>
        </p:grpSpPr>
        <p:pic>
          <p:nvPicPr>
            <p:cNvPr id="1026" name="Picture 2"/>
            <p:cNvPicPr>
              <a:picLocks noChangeAspect="1" noChangeArrowheads="1"/>
            </p:cNvPicPr>
            <p:nvPr/>
          </p:nvPicPr>
          <p:blipFill>
            <a:blip r:embed="rId3" cstate="print"/>
            <a:srcRect/>
            <a:stretch>
              <a:fillRect/>
            </a:stretch>
          </p:blipFill>
          <p:spPr bwMode="auto">
            <a:xfrm>
              <a:off x="304800" y="381001"/>
              <a:ext cx="7924800" cy="6133924"/>
            </a:xfrm>
            <a:prstGeom prst="rect">
              <a:avLst/>
            </a:prstGeom>
            <a:noFill/>
            <a:ln w="9525">
              <a:noFill/>
              <a:miter lim="800000"/>
              <a:headEnd/>
              <a:tailEnd/>
            </a:ln>
          </p:spPr>
        </p:pic>
        <p:sp>
          <p:nvSpPr>
            <p:cNvPr id="5" name="Rectangle 4"/>
            <p:cNvSpPr/>
            <p:nvPr/>
          </p:nvSpPr>
          <p:spPr>
            <a:xfrm>
              <a:off x="1030834" y="584199"/>
              <a:ext cx="1178967" cy="2032000"/>
            </a:xfrm>
            <a:prstGeom prst="rect">
              <a:avLst/>
            </a:prstGeom>
            <a:solidFill>
              <a:srgbClr val="92D05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3">
                      <a:lumMod val="50000"/>
                    </a:schemeClr>
                  </a:solidFill>
                </a:rPr>
                <a:t>Customer Service</a:t>
              </a:r>
              <a:endParaRPr lang="en-US" sz="1200" dirty="0">
                <a:solidFill>
                  <a:schemeClr val="accent3">
                    <a:lumMod val="50000"/>
                  </a:schemeClr>
                </a:solidFill>
              </a:endParaRPr>
            </a:p>
          </p:txBody>
        </p:sp>
        <p:sp>
          <p:nvSpPr>
            <p:cNvPr id="6" name="Rectangle 5"/>
            <p:cNvSpPr/>
            <p:nvPr/>
          </p:nvSpPr>
          <p:spPr>
            <a:xfrm>
              <a:off x="2209800" y="1600200"/>
              <a:ext cx="685800" cy="1016000"/>
            </a:xfrm>
            <a:prstGeom prst="rect">
              <a:avLst/>
            </a:prstGeom>
            <a:solidFill>
              <a:srgbClr val="92D05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09800" y="584200"/>
              <a:ext cx="304800" cy="508000"/>
            </a:xfrm>
            <a:prstGeom prst="rect">
              <a:avLst/>
            </a:prstGeom>
            <a:solidFill>
              <a:srgbClr val="92D05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043410" y="728644"/>
              <a:ext cx="1299990" cy="2032000"/>
            </a:xfrm>
            <a:prstGeom prst="rect">
              <a:avLst/>
            </a:prstGeom>
            <a:solidFill>
              <a:schemeClr val="accent6">
                <a:lumMod val="75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343400" y="685800"/>
              <a:ext cx="2286000" cy="1524000"/>
            </a:xfrm>
            <a:prstGeom prst="rect">
              <a:avLst/>
            </a:prstGeom>
            <a:solidFill>
              <a:schemeClr val="accent6">
                <a:lumMod val="75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accent6">
                      <a:lumMod val="50000"/>
                    </a:schemeClr>
                  </a:solidFill>
                </a:rPr>
                <a:t>IT</a:t>
              </a:r>
              <a:endParaRPr lang="en-US" dirty="0">
                <a:solidFill>
                  <a:schemeClr val="accent6">
                    <a:lumMod val="50000"/>
                  </a:schemeClr>
                </a:solidFill>
              </a:endParaRPr>
            </a:p>
          </p:txBody>
        </p:sp>
        <p:sp>
          <p:nvSpPr>
            <p:cNvPr id="10" name="Rectangle 9"/>
            <p:cNvSpPr/>
            <p:nvPr/>
          </p:nvSpPr>
          <p:spPr>
            <a:xfrm>
              <a:off x="5334000" y="2209800"/>
              <a:ext cx="838200" cy="711200"/>
            </a:xfrm>
            <a:prstGeom prst="rect">
              <a:avLst/>
            </a:prstGeom>
            <a:solidFill>
              <a:schemeClr val="accent6">
                <a:lumMod val="75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324600" y="2209800"/>
              <a:ext cx="304800" cy="406400"/>
            </a:xfrm>
            <a:prstGeom prst="rect">
              <a:avLst/>
            </a:prstGeom>
            <a:solidFill>
              <a:schemeClr val="accent6">
                <a:lumMod val="75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85800" y="4445000"/>
              <a:ext cx="4191000" cy="2032000"/>
            </a:xfrm>
            <a:prstGeom prst="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Shared Services</a:t>
              </a:r>
              <a:endParaRPr lang="en-US" dirty="0">
                <a:solidFill>
                  <a:schemeClr val="tx1"/>
                </a:solidFill>
              </a:endParaRPr>
            </a:p>
          </p:txBody>
        </p:sp>
        <p:sp>
          <p:nvSpPr>
            <p:cNvPr id="13" name="Rectangle 12"/>
            <p:cNvSpPr/>
            <p:nvPr/>
          </p:nvSpPr>
          <p:spPr>
            <a:xfrm rot="21266271">
              <a:off x="1143161" y="2847110"/>
              <a:ext cx="437901" cy="554900"/>
            </a:xfrm>
            <a:prstGeom prst="rect">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300417">
              <a:off x="1084127" y="3760790"/>
              <a:ext cx="437901" cy="554900"/>
            </a:xfrm>
            <a:prstGeom prst="rect">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057400" y="3937000"/>
              <a:ext cx="838200" cy="304800"/>
            </a:xfrm>
            <a:prstGeom prst="rect">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057400" y="2921000"/>
              <a:ext cx="820874" cy="304800"/>
            </a:xfrm>
            <a:prstGeom prst="rect">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048000" y="2921000"/>
              <a:ext cx="1201874" cy="304800"/>
            </a:xfrm>
            <a:prstGeom prst="rect">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676400" y="2819400"/>
              <a:ext cx="152400" cy="406400"/>
            </a:xfrm>
            <a:prstGeom prst="rect">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676400" y="3835400"/>
              <a:ext cx="152400" cy="406400"/>
            </a:xfrm>
            <a:prstGeom prst="rect">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048000" y="3530600"/>
              <a:ext cx="990600" cy="914400"/>
            </a:xfrm>
            <a:prstGeom prst="rect">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114800" y="3937000"/>
              <a:ext cx="304800" cy="304800"/>
            </a:xfrm>
            <a:prstGeom prst="rect">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419600" y="3632200"/>
              <a:ext cx="381000" cy="812800"/>
            </a:xfrm>
            <a:prstGeom prst="rect">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33400" y="3225800"/>
              <a:ext cx="381000" cy="609600"/>
            </a:xfrm>
            <a:prstGeom prst="rect">
              <a:avLst/>
            </a:prstGeom>
            <a:solidFill>
              <a:srgbClr val="00B0F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114800" y="3632200"/>
              <a:ext cx="304800" cy="304800"/>
            </a:xfrm>
            <a:prstGeom prst="rect">
              <a:avLst/>
            </a:prstGeom>
            <a:solidFill>
              <a:srgbClr val="00B0F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791200" y="3530600"/>
              <a:ext cx="533400" cy="2844800"/>
            </a:xfrm>
            <a:prstGeom prst="rect">
              <a:avLst/>
            </a:prstGeom>
            <a:solidFill>
              <a:srgbClr val="00B0F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876800" y="4648200"/>
              <a:ext cx="914400" cy="1727200"/>
            </a:xfrm>
            <a:prstGeom prst="rect">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343400" y="2209800"/>
              <a:ext cx="457200" cy="1219200"/>
            </a:xfrm>
            <a:prstGeom prst="rect">
              <a:avLst/>
            </a:prstGeom>
            <a:solidFill>
              <a:schemeClr val="accent6">
                <a:lumMod val="75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324600" y="5156200"/>
              <a:ext cx="1447800" cy="1320800"/>
            </a:xfrm>
            <a:prstGeom prst="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7030A0"/>
                  </a:solidFill>
                </a:rPr>
                <a:t>Outdoor/ Patio Area</a:t>
              </a:r>
              <a:endParaRPr lang="en-US" dirty="0">
                <a:solidFill>
                  <a:srgbClr val="7030A0"/>
                </a:solidFill>
              </a:endParaRPr>
            </a:p>
          </p:txBody>
        </p:sp>
        <p:sp>
          <p:nvSpPr>
            <p:cNvPr id="29" name="Rectangle 28"/>
            <p:cNvSpPr/>
            <p:nvPr/>
          </p:nvSpPr>
          <p:spPr>
            <a:xfrm>
              <a:off x="7162799" y="728644"/>
              <a:ext cx="2031220" cy="531991"/>
            </a:xfrm>
            <a:prstGeom prst="rect">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2"/>
                  </a:solidFill>
                </a:rPr>
                <a:t>Conference/Meeting</a:t>
              </a:r>
              <a:endParaRPr lang="en-US" sz="1200" dirty="0">
                <a:solidFill>
                  <a:schemeClr val="accent2"/>
                </a:solidFill>
              </a:endParaRPr>
            </a:p>
          </p:txBody>
        </p:sp>
        <p:sp>
          <p:nvSpPr>
            <p:cNvPr id="30" name="Rectangle 29"/>
            <p:cNvSpPr/>
            <p:nvPr/>
          </p:nvSpPr>
          <p:spPr>
            <a:xfrm>
              <a:off x="7162799" y="1346200"/>
              <a:ext cx="2031220" cy="444789"/>
            </a:xfrm>
            <a:prstGeom prst="rect">
              <a:avLst/>
            </a:prstGeom>
            <a:solidFill>
              <a:srgbClr val="00B0F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5">
                      <a:lumMod val="50000"/>
                    </a:schemeClr>
                  </a:solidFill>
                </a:rPr>
                <a:t>Dining/Break/Coffee  Areas</a:t>
              </a:r>
              <a:endParaRPr lang="en-US" sz="1200" dirty="0">
                <a:solidFill>
                  <a:schemeClr val="accent5">
                    <a:lumMod val="50000"/>
                  </a:schemeClr>
                </a:solidFill>
              </a:endParaRPr>
            </a:p>
          </p:txBody>
        </p:sp>
        <p:sp>
          <p:nvSpPr>
            <p:cNvPr id="31" name="Rectangle 30"/>
            <p:cNvSpPr/>
            <p:nvPr/>
          </p:nvSpPr>
          <p:spPr>
            <a:xfrm>
              <a:off x="2209800" y="1092200"/>
              <a:ext cx="685800" cy="508000"/>
            </a:xfrm>
            <a:prstGeom prst="rect">
              <a:avLst/>
            </a:prstGeom>
            <a:solidFill>
              <a:srgbClr val="FFFF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953000" y="4038600"/>
              <a:ext cx="685800" cy="406400"/>
            </a:xfrm>
            <a:prstGeom prst="rect">
              <a:avLst/>
            </a:prstGeom>
            <a:solidFill>
              <a:srgbClr val="FFFF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162799" y="1905000"/>
              <a:ext cx="2031220" cy="404352"/>
            </a:xfrm>
            <a:prstGeom prst="rect">
              <a:avLst/>
            </a:prstGeom>
            <a:solidFill>
              <a:srgbClr val="FFFF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lumMod val="50000"/>
                      <a:lumOff val="50000"/>
                    </a:schemeClr>
                  </a:solidFill>
                </a:rPr>
                <a:t>Bathrooms</a:t>
              </a:r>
              <a:endParaRPr lang="en-US" dirty="0">
                <a:solidFill>
                  <a:schemeClr val="tx1">
                    <a:lumMod val="50000"/>
                    <a:lumOff val="50000"/>
                  </a:schemeClr>
                </a:solidFill>
              </a:endParaRPr>
            </a:p>
          </p:txBody>
        </p:sp>
      </p:grpSp>
      <p:sp>
        <p:nvSpPr>
          <p:cNvPr id="34" name="Rectangle 33"/>
          <p:cNvSpPr/>
          <p:nvPr/>
        </p:nvSpPr>
        <p:spPr>
          <a:xfrm>
            <a:off x="342899" y="1143000"/>
            <a:ext cx="8345199"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panose="020B0604020202020204" pitchFamily="34" charset="0"/>
                <a:cs typeface="Arial" panose="020B0604020202020204" pitchFamily="34" charset="0"/>
              </a:rPr>
              <a:t>The building contains considerable conferencing and meeting space, arranged in a “main street” plan to keep traffic out of the work areas. </a:t>
            </a:r>
          </a:p>
        </p:txBody>
      </p:sp>
      <p:sp>
        <p:nvSpPr>
          <p:cNvPr id="35" name="TextBox 34"/>
          <p:cNvSpPr txBox="1"/>
          <p:nvPr/>
        </p:nvSpPr>
        <p:spPr>
          <a:xfrm>
            <a:off x="304800" y="253425"/>
            <a:ext cx="6477000" cy="523220"/>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The Floorplan</a:t>
            </a:r>
            <a:endParaRPr lang="en-US" sz="2800" b="1" dirty="0">
              <a:latin typeface="Arial" panose="020B0604020202020204" pitchFamily="34" charset="0"/>
              <a:cs typeface="Arial" panose="020B0604020202020204" pitchFamily="34" charset="0"/>
            </a:endParaRPr>
          </a:p>
        </p:txBody>
      </p:sp>
      <p:sp>
        <p:nvSpPr>
          <p:cNvPr id="36" name="Rectangle 35"/>
          <p:cNvSpPr/>
          <p:nvPr/>
        </p:nvSpPr>
        <p:spPr>
          <a:xfrm>
            <a:off x="1436568" y="1962196"/>
            <a:ext cx="392231" cy="1524000"/>
          </a:xfrm>
          <a:prstGeom prst="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solidFill>
                  <a:schemeClr val="tx1"/>
                </a:solidFill>
              </a:rPr>
              <a:t>Shared Services</a:t>
            </a:r>
            <a:endParaRPr lang="en-US" sz="1400" dirty="0">
              <a:solidFill>
                <a:schemeClr val="tx1"/>
              </a:solidFill>
            </a:endParaRPr>
          </a:p>
        </p:txBody>
      </p:sp>
    </p:spTree>
    <p:extLst>
      <p:ext uri="{BB962C8B-B14F-4D97-AF65-F5344CB8AC3E}">
        <p14:creationId xmlns:p14="http://schemas.microsoft.com/office/powerpoint/2010/main" xmlns="" val="4226603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342899" y="1143000"/>
            <a:ext cx="8345199"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panose="020B0604020202020204" pitchFamily="34" charset="0"/>
                <a:cs typeface="Arial" panose="020B0604020202020204" pitchFamily="34" charset="0"/>
              </a:rPr>
              <a:t>Multifunctional seating areas provide various settings for quick conversations, informal interactions, and breaks.</a:t>
            </a:r>
          </a:p>
        </p:txBody>
      </p:sp>
      <p:sp>
        <p:nvSpPr>
          <p:cNvPr id="35" name="TextBox 34"/>
          <p:cNvSpPr txBox="1"/>
          <p:nvPr/>
        </p:nvSpPr>
        <p:spPr>
          <a:xfrm>
            <a:off x="304800" y="253425"/>
            <a:ext cx="6477000" cy="523220"/>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Seating Areas</a:t>
            </a:r>
            <a:endParaRPr lang="en-US" sz="2800" b="1" dirty="0">
              <a:latin typeface="Arial" panose="020B0604020202020204" pitchFamily="34" charset="0"/>
              <a:cs typeface="Arial" panose="020B0604020202020204" pitchFamily="34" charset="0"/>
            </a:endParaRPr>
          </a:p>
        </p:txBody>
      </p:sp>
      <p:pic>
        <p:nvPicPr>
          <p:cNvPr id="2050" name="Picture 2" descr="C:\Users\JStephens2\AppData\Local\Microsoft\Windows\Temporary Internet Files\Content.Outlook\9EKUD4LD\Breakroom2 (3).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75371" y="1841500"/>
            <a:ext cx="8312727" cy="537882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609571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342899" y="1143000"/>
            <a:ext cx="8345199"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panose="020B0604020202020204" pitchFamily="34" charset="0"/>
                <a:cs typeface="Arial" panose="020B0604020202020204" pitchFamily="34" charset="0"/>
              </a:rPr>
              <a:t>Common seating adjacent to the entry way is a place to connect and eat lunch. </a:t>
            </a:r>
          </a:p>
        </p:txBody>
      </p:sp>
      <p:sp>
        <p:nvSpPr>
          <p:cNvPr id="35" name="TextBox 34"/>
          <p:cNvSpPr txBox="1"/>
          <p:nvPr/>
        </p:nvSpPr>
        <p:spPr>
          <a:xfrm>
            <a:off x="304800" y="253425"/>
            <a:ext cx="6477000" cy="523220"/>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Seating Areas</a:t>
            </a:r>
            <a:endParaRPr lang="en-US" sz="2800" b="1" dirty="0">
              <a:latin typeface="Arial" panose="020B0604020202020204" pitchFamily="34" charset="0"/>
              <a:cs typeface="Arial" panose="020B0604020202020204" pitchFamily="34" charset="0"/>
            </a:endParaRPr>
          </a:p>
        </p:txBody>
      </p:sp>
      <p:pic>
        <p:nvPicPr>
          <p:cNvPr id="3" name="Picture 2" descr="C:\Users\JStephens2\AppData\Local\Microsoft\Windows\Temporary Internet Files\Content.Outlook\9EKUD4LD\Breakroom (3).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b="4512"/>
          <a:stretch/>
        </p:blipFill>
        <p:spPr bwMode="auto">
          <a:xfrm>
            <a:off x="445837" y="1765404"/>
            <a:ext cx="8242261" cy="509259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5213469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342899" y="1143000"/>
            <a:ext cx="8345199"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panose="020B0604020202020204" pitchFamily="34" charset="0"/>
                <a:cs typeface="Arial" panose="020B0604020202020204" pitchFamily="34" charset="0"/>
              </a:rPr>
              <a:t>This in-progress construction photo shows the tall ceilings and big windows in the SOC, which present a unique wellbeing benefit.</a:t>
            </a:r>
          </a:p>
        </p:txBody>
      </p:sp>
      <p:sp>
        <p:nvSpPr>
          <p:cNvPr id="35" name="TextBox 34"/>
          <p:cNvSpPr txBox="1"/>
          <p:nvPr/>
        </p:nvSpPr>
        <p:spPr>
          <a:xfrm>
            <a:off x="304800" y="253425"/>
            <a:ext cx="6477000" cy="523220"/>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Ceilings and Views</a:t>
            </a:r>
            <a:endParaRPr lang="en-US" sz="2800" b="1" dirty="0">
              <a:latin typeface="Arial" panose="020B0604020202020204" pitchFamily="34" charset="0"/>
              <a:cs typeface="Arial" panose="020B0604020202020204" pitchFamily="34" charset="0"/>
            </a:endParaRPr>
          </a:p>
        </p:txBody>
      </p:sp>
      <p:pic>
        <p:nvPicPr>
          <p:cNvPr id="5122" name="Picture 2" descr="C:\Users\JStephens2\Box Sync\WPS_Projects\Bridgestone\ChangeManagement\08_Communications\Meetings\SOC Interiors Reveal\2016-10-19 BSAM Satellite Office Progress Photos\Window Opening.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05061" y="1781175"/>
            <a:ext cx="8307100" cy="467274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193540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342899" y="1143000"/>
            <a:ext cx="8345199"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panose="020B0604020202020204" pitchFamily="34" charset="0"/>
                <a:cs typeface="Arial" panose="020B0604020202020204" pitchFamily="34" charset="0"/>
              </a:rPr>
              <a:t>The main workspace is adjacent to the window line, with a variety of private meeting spaces arranged nearby, towards the interior of the building.  </a:t>
            </a:r>
          </a:p>
        </p:txBody>
      </p:sp>
      <p:sp>
        <p:nvSpPr>
          <p:cNvPr id="35" name="TextBox 34"/>
          <p:cNvSpPr txBox="1"/>
          <p:nvPr/>
        </p:nvSpPr>
        <p:spPr>
          <a:xfrm>
            <a:off x="304800" y="253425"/>
            <a:ext cx="6477000" cy="523220"/>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Workspace</a:t>
            </a:r>
            <a:endParaRPr lang="en-US" sz="2800" b="1" dirty="0">
              <a:latin typeface="Arial" panose="020B0604020202020204" pitchFamily="34" charset="0"/>
              <a:cs typeface="Arial" panose="020B0604020202020204" pitchFamily="34"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38138" y="2075739"/>
            <a:ext cx="7583319" cy="427047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8632437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342899" y="1143000"/>
            <a:ext cx="8345199"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panose="020B0604020202020204" pitchFamily="34" charset="0"/>
                <a:cs typeface="Arial" panose="020B0604020202020204" pitchFamily="34" charset="0"/>
              </a:rPr>
              <a:t>Sit / Stand workstations allow teammates to shift postures throughout the day. </a:t>
            </a:r>
          </a:p>
        </p:txBody>
      </p:sp>
      <p:sp>
        <p:nvSpPr>
          <p:cNvPr id="35" name="TextBox 34"/>
          <p:cNvSpPr txBox="1"/>
          <p:nvPr/>
        </p:nvSpPr>
        <p:spPr>
          <a:xfrm>
            <a:off x="304800" y="253425"/>
            <a:ext cx="6477000" cy="523220"/>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Workstations</a:t>
            </a:r>
            <a:endParaRPr lang="en-US" sz="2800" b="1" dirty="0">
              <a:latin typeface="Arial" panose="020B0604020202020204" pitchFamily="34" charset="0"/>
              <a:cs typeface="Arial" panose="020B0604020202020204" pitchFamily="34" charset="0"/>
            </a:endParaRPr>
          </a:p>
        </p:txBody>
      </p:sp>
      <p:pic>
        <p:nvPicPr>
          <p:cNvPr id="6146" name="Picture 2" descr="C:\Users\JStephens2\Box Sync\WPS_Projects\Bridgestone\ChangeManagement\08_Communications\Meetings\SOC Interiors Reveal\task chair.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781800" y="2571750"/>
            <a:ext cx="1219200" cy="1219200"/>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p:cNvPicPr>
            <a:picLocks noChangeAspect="1"/>
          </p:cNvPicPr>
          <p:nvPr/>
        </p:nvPicPr>
        <p:blipFill rotWithShape="1">
          <a:blip r:embed="rId4" cstate="print"/>
          <a:srcRect l="7357" t="12765" r="4001" b="2061"/>
          <a:stretch/>
        </p:blipFill>
        <p:spPr>
          <a:xfrm>
            <a:off x="342899" y="2145824"/>
            <a:ext cx="8365057" cy="4052246"/>
          </a:xfrm>
          <a:prstGeom prst="rect">
            <a:avLst/>
          </a:prstGeom>
        </p:spPr>
      </p:pic>
      <p:sp>
        <p:nvSpPr>
          <p:cNvPr id="7" name="TextBox 6"/>
          <p:cNvSpPr txBox="1"/>
          <p:nvPr/>
        </p:nvSpPr>
        <p:spPr>
          <a:xfrm>
            <a:off x="342899" y="1780168"/>
            <a:ext cx="2051049" cy="954107"/>
          </a:xfrm>
          <a:prstGeom prst="rect">
            <a:avLst/>
          </a:prstGeom>
          <a:noFill/>
        </p:spPr>
        <p:txBody>
          <a:bodyPr wrap="square" rtlCol="0">
            <a:spAutoFit/>
          </a:bodyPr>
          <a:lstStyle/>
          <a:p>
            <a:r>
              <a:rPr lang="en-US" sz="1400" dirty="0">
                <a:latin typeface="Helvetica 35 Thin" pitchFamily="34" charset="0"/>
              </a:rPr>
              <a:t>70”W x 29”D Electric Height Adjustable C-Leg Table with Laminate Top</a:t>
            </a:r>
            <a:r>
              <a:rPr lang="en-US" sz="1200" dirty="0">
                <a:latin typeface="Helvetica 35 Thin" pitchFamily="34" charset="0"/>
              </a:rPr>
              <a:t>. </a:t>
            </a:r>
          </a:p>
        </p:txBody>
      </p:sp>
      <p:sp>
        <p:nvSpPr>
          <p:cNvPr id="8" name="TextBox 7"/>
          <p:cNvSpPr txBox="1"/>
          <p:nvPr/>
        </p:nvSpPr>
        <p:spPr>
          <a:xfrm>
            <a:off x="2856718" y="5703576"/>
            <a:ext cx="1688473" cy="1015663"/>
          </a:xfrm>
          <a:prstGeom prst="rect">
            <a:avLst/>
          </a:prstGeom>
          <a:noFill/>
        </p:spPr>
        <p:txBody>
          <a:bodyPr wrap="square" rtlCol="0">
            <a:spAutoFit/>
          </a:bodyPr>
          <a:lstStyle/>
          <a:p>
            <a:r>
              <a:rPr lang="en-US" sz="1200" dirty="0">
                <a:latin typeface="Helvetica 35 Thin" pitchFamily="34" charset="0"/>
              </a:rPr>
              <a:t>42”H x 48”W Panel with Base Raceway Power, Monolithic, Tackable, Fabric Panel</a:t>
            </a:r>
          </a:p>
        </p:txBody>
      </p:sp>
      <p:sp>
        <p:nvSpPr>
          <p:cNvPr id="9" name="TextBox 8"/>
          <p:cNvSpPr txBox="1"/>
          <p:nvPr/>
        </p:nvSpPr>
        <p:spPr>
          <a:xfrm>
            <a:off x="3119608" y="1822658"/>
            <a:ext cx="2460458" cy="646331"/>
          </a:xfrm>
          <a:prstGeom prst="rect">
            <a:avLst/>
          </a:prstGeom>
          <a:noFill/>
        </p:spPr>
        <p:txBody>
          <a:bodyPr wrap="square" rtlCol="0">
            <a:spAutoFit/>
          </a:bodyPr>
          <a:lstStyle/>
          <a:p>
            <a:r>
              <a:rPr lang="en-US" sz="1200" dirty="0">
                <a:latin typeface="Helvetica 35 Thin" pitchFamily="34" charset="0"/>
              </a:rPr>
              <a:t>42”H x 24”W Panel with Base Raceway Power, Monolithic, Tackable, Fabric Panel</a:t>
            </a:r>
            <a:r>
              <a:rPr lang="en-US" sz="1200" dirty="0" smtClean="0">
                <a:latin typeface="Helvetica 35 Thin" pitchFamily="34" charset="0"/>
              </a:rPr>
              <a:t>.</a:t>
            </a:r>
            <a:endParaRPr lang="en-US" sz="1200" dirty="0">
              <a:latin typeface="Helvetica 35 Thin" pitchFamily="34" charset="0"/>
            </a:endParaRPr>
          </a:p>
        </p:txBody>
      </p:sp>
      <p:sp>
        <p:nvSpPr>
          <p:cNvPr id="10" name="TextBox 9"/>
          <p:cNvSpPr txBox="1"/>
          <p:nvPr/>
        </p:nvSpPr>
        <p:spPr>
          <a:xfrm>
            <a:off x="5680075" y="1843000"/>
            <a:ext cx="2003425" cy="523220"/>
          </a:xfrm>
          <a:prstGeom prst="rect">
            <a:avLst/>
          </a:prstGeom>
          <a:noFill/>
        </p:spPr>
        <p:txBody>
          <a:bodyPr wrap="square" rtlCol="0">
            <a:spAutoFit/>
          </a:bodyPr>
          <a:lstStyle/>
          <a:p>
            <a:r>
              <a:rPr lang="en-US" sz="1400" dirty="0">
                <a:latin typeface="Helvetica 35 Thin" pitchFamily="34" charset="0"/>
              </a:rPr>
              <a:t>7”H x 72”W x 1.5”D Clear Frameless Glass </a:t>
            </a:r>
          </a:p>
        </p:txBody>
      </p:sp>
      <p:sp>
        <p:nvSpPr>
          <p:cNvPr id="11" name="TextBox 10"/>
          <p:cNvSpPr txBox="1"/>
          <p:nvPr/>
        </p:nvSpPr>
        <p:spPr>
          <a:xfrm>
            <a:off x="6011863" y="4895595"/>
            <a:ext cx="2759074" cy="1815882"/>
          </a:xfrm>
          <a:prstGeom prst="rect">
            <a:avLst/>
          </a:prstGeom>
          <a:noFill/>
        </p:spPr>
        <p:txBody>
          <a:bodyPr wrap="square" rtlCol="0">
            <a:spAutoFit/>
          </a:bodyPr>
          <a:lstStyle/>
          <a:p>
            <a:r>
              <a:rPr lang="en-US" sz="1400" dirty="0">
                <a:latin typeface="Helvetica 35 Thin" pitchFamily="34" charset="0"/>
              </a:rPr>
              <a:t>42”H x 66”W x 15”D Metal Storage Unit with Laminate Common Top.  Consists of 30”W Bookshelf with Adjustable Shelf, 18”W Box/Box/File with Laminate Shelf Above, and 18”W  Locking Hinged Door with Coat Rod </a:t>
            </a:r>
          </a:p>
        </p:txBody>
      </p:sp>
      <p:sp>
        <p:nvSpPr>
          <p:cNvPr id="12" name="TextBox 11"/>
          <p:cNvSpPr txBox="1"/>
          <p:nvPr/>
        </p:nvSpPr>
        <p:spPr>
          <a:xfrm>
            <a:off x="304800" y="5598019"/>
            <a:ext cx="1867303" cy="954107"/>
          </a:xfrm>
          <a:prstGeom prst="rect">
            <a:avLst/>
          </a:prstGeom>
          <a:noFill/>
        </p:spPr>
        <p:txBody>
          <a:bodyPr wrap="square" rtlCol="0">
            <a:spAutoFit/>
          </a:bodyPr>
          <a:lstStyle/>
          <a:p>
            <a:r>
              <a:rPr lang="en-US" sz="1400" dirty="0" smtClean="0">
                <a:latin typeface="Helvetica 35 Thin" pitchFamily="34" charset="0"/>
              </a:rPr>
              <a:t>Desktop </a:t>
            </a:r>
            <a:r>
              <a:rPr lang="en-US" sz="1400" dirty="0">
                <a:latin typeface="Helvetica 35 Thin" pitchFamily="34" charset="0"/>
              </a:rPr>
              <a:t>Power Module with 2 USB Outlets and 2 Receptacles </a:t>
            </a:r>
          </a:p>
        </p:txBody>
      </p:sp>
      <p:cxnSp>
        <p:nvCxnSpPr>
          <p:cNvPr id="3" name="Straight Arrow Connector 2"/>
          <p:cNvCxnSpPr/>
          <p:nvPr/>
        </p:nvCxnSpPr>
        <p:spPr>
          <a:xfrm flipH="1" flipV="1">
            <a:off x="4914900" y="4546600"/>
            <a:ext cx="1096963" cy="863600"/>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4216400" y="2366220"/>
            <a:ext cx="1930400" cy="491280"/>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225800" y="2571750"/>
            <a:ext cx="546500" cy="908050"/>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689100" y="2468989"/>
            <a:ext cx="1028700" cy="1455311"/>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1562100" y="3790950"/>
            <a:ext cx="127000" cy="1912626"/>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2393950" y="4419600"/>
            <a:ext cx="425450" cy="1562100"/>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1602311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304800" y="253425"/>
            <a:ext cx="6477000" cy="523220"/>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Conference Rooms</a:t>
            </a:r>
            <a:endParaRPr lang="en-US" sz="2800" b="1" dirty="0">
              <a:latin typeface="Arial" panose="020B0604020202020204" pitchFamily="34" charset="0"/>
              <a:cs typeface="Arial" panose="020B0604020202020204" pitchFamily="34" charset="0"/>
            </a:endParaRPr>
          </a:p>
        </p:txBody>
      </p:sp>
      <p:pic>
        <p:nvPicPr>
          <p:cNvPr id="5122" name="Picture 2" descr="C:\Users\JStephens2\AppData\Local\Microsoft\Windows\Temporary Internet Files\Content.Outlook\9EKUD4LD\conf room2 (2).jp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5104"/>
          <a:stretch/>
        </p:blipFill>
        <p:spPr bwMode="auto">
          <a:xfrm>
            <a:off x="641445" y="1808128"/>
            <a:ext cx="8057451" cy="4947514"/>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342899" y="1143000"/>
            <a:ext cx="8345199"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panose="020B0604020202020204" pitchFamily="34" charset="0"/>
                <a:cs typeface="Arial" panose="020B0604020202020204" pitchFamily="34" charset="0"/>
              </a:rPr>
              <a:t>The “Main Street” conference room formation contains a wide variety of sizes and settings of meeting rooms adjacent to the open workspace.</a:t>
            </a:r>
          </a:p>
        </p:txBody>
      </p:sp>
    </p:spTree>
    <p:extLst>
      <p:ext uri="{BB962C8B-B14F-4D97-AF65-F5344CB8AC3E}">
        <p14:creationId xmlns:p14="http://schemas.microsoft.com/office/powerpoint/2010/main" xmlns="" val="37012971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253425"/>
            <a:ext cx="6477000" cy="523220"/>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Extended Site Amenities</a:t>
            </a:r>
            <a:endParaRPr lang="en-US" sz="2800" b="1" dirty="0">
              <a:latin typeface="Arial" panose="020B0604020202020204" pitchFamily="34" charset="0"/>
              <a:cs typeface="Arial" panose="020B0604020202020204" pitchFamily="34" charset="0"/>
            </a:endParaRPr>
          </a:p>
        </p:txBody>
      </p:sp>
      <p:sp>
        <p:nvSpPr>
          <p:cNvPr id="3" name="Rectangle 2"/>
          <p:cNvSpPr/>
          <p:nvPr/>
        </p:nvSpPr>
        <p:spPr>
          <a:xfrm>
            <a:off x="342899" y="1143000"/>
            <a:ext cx="8345199"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panose="020B0604020202020204" pitchFamily="34" charset="0"/>
                <a:cs typeface="Arial" panose="020B0604020202020204" pitchFamily="34" charset="0"/>
              </a:rPr>
              <a:t>Just outside of our building are a host of wonderful amenities available for your use.</a:t>
            </a:r>
          </a:p>
        </p:txBody>
      </p:sp>
      <p:pic>
        <p:nvPicPr>
          <p:cNvPr id="1026" name="Picture 2" descr="C:\Users\JStephens2\AppData\Local\Microsoft\Windows\Temporary Internet Files\Content.Outlook\9EKUD4LD\SearsAerial2 (2).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4025" t="7722" r="5044" b="5011"/>
          <a:stretch/>
        </p:blipFill>
        <p:spPr bwMode="auto">
          <a:xfrm>
            <a:off x="476897" y="1816100"/>
            <a:ext cx="7747001" cy="430530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5"/>
          <p:cNvSpPr/>
          <p:nvPr/>
        </p:nvSpPr>
        <p:spPr>
          <a:xfrm>
            <a:off x="632430" y="4377871"/>
            <a:ext cx="2056120" cy="576395"/>
          </a:xfrm>
          <a:prstGeom prst="rect">
            <a:avLst/>
          </a:prstGeom>
          <a:solidFill>
            <a:schemeClr val="bg1">
              <a:alpha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Arial" panose="020B0604020202020204" pitchFamily="34" charset="0"/>
                <a:cs typeface="Arial" panose="020B0604020202020204" pitchFamily="34" charset="0"/>
              </a:rPr>
              <a:t>Service Operations Center</a:t>
            </a:r>
          </a:p>
        </p:txBody>
      </p:sp>
      <p:sp>
        <p:nvSpPr>
          <p:cNvPr id="7" name="5-Point Star 6"/>
          <p:cNvSpPr/>
          <p:nvPr/>
        </p:nvSpPr>
        <p:spPr>
          <a:xfrm>
            <a:off x="2688550" y="4725666"/>
            <a:ext cx="457200" cy="457200"/>
          </a:xfrm>
          <a:prstGeom prst="star5">
            <a:avLst>
              <a:gd name="adj" fmla="val 19098"/>
              <a:gd name="hf" fmla="val 105146"/>
              <a:gd name="vf" fmla="val 110557"/>
            </a:avLst>
          </a:prstGeom>
          <a:solidFill>
            <a:srgbClr val="FF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577878" y="3155041"/>
            <a:ext cx="2056120" cy="576395"/>
          </a:xfrm>
          <a:prstGeom prst="rect">
            <a:avLst/>
          </a:prstGeom>
          <a:solidFill>
            <a:schemeClr val="bg1">
              <a:alpha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Arial" panose="020B0604020202020204" pitchFamily="34" charset="0"/>
                <a:cs typeface="Arial" panose="020B0604020202020204" pitchFamily="34" charset="0"/>
              </a:rPr>
              <a:t>Southeast Nashville Community Center</a:t>
            </a:r>
          </a:p>
        </p:txBody>
      </p:sp>
      <p:sp>
        <p:nvSpPr>
          <p:cNvPr id="11" name="Rectangle 10"/>
          <p:cNvSpPr/>
          <p:nvPr/>
        </p:nvSpPr>
        <p:spPr>
          <a:xfrm>
            <a:off x="3710977" y="1846941"/>
            <a:ext cx="1609042" cy="439059"/>
          </a:xfrm>
          <a:prstGeom prst="rect">
            <a:avLst/>
          </a:prstGeom>
          <a:solidFill>
            <a:schemeClr val="bg1">
              <a:alpha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Arial" panose="020B0604020202020204" pitchFamily="34" charset="0"/>
                <a:cs typeface="Arial" panose="020B0604020202020204" pitchFamily="34" charset="0"/>
              </a:rPr>
              <a:t>Ford Ice Center</a:t>
            </a:r>
          </a:p>
        </p:txBody>
      </p:sp>
      <p:sp>
        <p:nvSpPr>
          <p:cNvPr id="12" name="Rectangle 11"/>
          <p:cNvSpPr/>
          <p:nvPr/>
        </p:nvSpPr>
        <p:spPr>
          <a:xfrm>
            <a:off x="6614856" y="1816099"/>
            <a:ext cx="1609042" cy="439059"/>
          </a:xfrm>
          <a:prstGeom prst="rect">
            <a:avLst/>
          </a:prstGeom>
          <a:solidFill>
            <a:schemeClr val="bg1">
              <a:alpha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Arial" panose="020B0604020202020204" pitchFamily="34" charset="0"/>
                <a:cs typeface="Arial" panose="020B0604020202020204" pitchFamily="34" charset="0"/>
              </a:rPr>
              <a:t>Outdoor Park</a:t>
            </a:r>
          </a:p>
        </p:txBody>
      </p:sp>
    </p:spTree>
    <p:extLst>
      <p:ext uri="{BB962C8B-B14F-4D97-AF65-F5344CB8AC3E}">
        <p14:creationId xmlns:p14="http://schemas.microsoft.com/office/powerpoint/2010/main" xmlns="" val="220797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304800" y="253425"/>
            <a:ext cx="6477000" cy="523220"/>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Southeast Community Center</a:t>
            </a:r>
            <a:endParaRPr lang="en-US" sz="2800" b="1" dirty="0">
              <a:latin typeface="Arial" panose="020B0604020202020204" pitchFamily="34" charset="0"/>
              <a:cs typeface="Arial" panose="020B0604020202020204" pitchFamily="34" charset="0"/>
            </a:endParaRPr>
          </a:p>
        </p:txBody>
      </p:sp>
      <p:pic>
        <p:nvPicPr>
          <p:cNvPr id="7170" name="Picture 2" descr="C:\Users\JStephens2\Box Sync\WPS_Projects\Bridgestone\ChangeManagement\08_Communications\Meetings\SOC Interiors Reveal\Community Center Terrace.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29256" y="2203476"/>
            <a:ext cx="3921438" cy="3842482"/>
          </a:xfrm>
          <a:prstGeom prst="rect">
            <a:avLst/>
          </a:prstGeom>
          <a:noFill/>
          <a:extLst>
            <a:ext uri="{909E8E84-426E-40DD-AFC4-6F175D3DCCD1}">
              <a14:hiddenFill xmlns:a14="http://schemas.microsoft.com/office/drawing/2010/main" xmlns="">
                <a:solidFill>
                  <a:srgbClr val="FFFFFF"/>
                </a:solidFill>
              </a14:hiddenFill>
            </a:ext>
          </a:extLst>
        </p:spPr>
      </p:pic>
      <p:pic>
        <p:nvPicPr>
          <p:cNvPr id="7171" name="Picture 3" descr="C:\Users\JStephens2\Box Sync\WPS_Projects\Bridgestone\ChangeManagement\08_Communications\Meetings\SOC Interiors Reveal\Community Center Walkway.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72807" y="2203476"/>
            <a:ext cx="3839724" cy="3839724"/>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Rectangle 18"/>
          <p:cNvSpPr/>
          <p:nvPr/>
        </p:nvSpPr>
        <p:spPr>
          <a:xfrm>
            <a:off x="342899" y="1143000"/>
            <a:ext cx="8345199"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panose="020B0604020202020204" pitchFamily="34" charset="0"/>
                <a:cs typeface="Arial" panose="020B0604020202020204" pitchFamily="34" charset="0"/>
              </a:rPr>
              <a:t>The nearby community center has rooftop outdoor terraces, full fitness facilities including group classes and an indoor walking track, after-school programs for kids, and a branch of the Nashville public library.</a:t>
            </a:r>
          </a:p>
        </p:txBody>
      </p:sp>
    </p:spTree>
    <p:extLst>
      <p:ext uri="{BB962C8B-B14F-4D97-AF65-F5344CB8AC3E}">
        <p14:creationId xmlns:p14="http://schemas.microsoft.com/office/powerpoint/2010/main" xmlns="" val="36047526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304800" y="253425"/>
            <a:ext cx="6477000" cy="523220"/>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Southeast Community Center</a:t>
            </a:r>
            <a:endParaRPr lang="en-US" sz="2800" b="1" dirty="0">
              <a:latin typeface="Arial" panose="020B0604020202020204" pitchFamily="34" charset="0"/>
              <a:cs typeface="Arial" panose="020B0604020202020204" pitchFamily="34" charset="0"/>
            </a:endParaRPr>
          </a:p>
        </p:txBody>
      </p:sp>
      <p:sp>
        <p:nvSpPr>
          <p:cNvPr id="12" name="Rectangle 11"/>
          <p:cNvSpPr/>
          <p:nvPr/>
        </p:nvSpPr>
        <p:spPr>
          <a:xfrm>
            <a:off x="342899" y="1143000"/>
            <a:ext cx="8345199"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panose="020B0604020202020204" pitchFamily="34" charset="0"/>
                <a:cs typeface="Arial" panose="020B0604020202020204" pitchFamily="34" charset="0"/>
              </a:rPr>
              <a:t>The nearby community center has rooftop outdoor terraces, full fitness facilities including group classes and an indoor walking track, after-school programs for kids, and a branch of the Nashville public library.</a:t>
            </a:r>
          </a:p>
        </p:txBody>
      </p:sp>
      <p:pic>
        <p:nvPicPr>
          <p:cNvPr id="1028" name="Picture 4" descr="https://s3.amazonaws.com/TWFiles/225036/p58429.tf_13BF47BB-E029-7C0F-3EBA291149C14015.20161019_091557.jpg?AWSAccessKeyId=AKIAJC7QSMZDSELEZRIQ&amp;Expires=1477877660&amp;response-content-disposition=inline%3B%20filename%3D%2220161019%255F091557%252Ejpg%22%3B%20filename%2A%3DUTF%2D8%27%2720161019%255F091557%252Ejpg&amp;Signature=lEamFEf8v0jfUhCuQ1pN8UJ1ItM%3D"/>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4027" y="2315248"/>
            <a:ext cx="4086260" cy="3138157"/>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s3.amazonaws.com/TWFiles/225036/p58429.tf_13BF428A-D914-572B-E8E309F098D16206.20161019_091714.jpg?AWSAccessKeyId=AKIAJC7QSMZDSELEZRIQ&amp;Expires=1477877702&amp;response-content-disposition=inline%3B%20filename%3D%2220161019%255F091714%252Ejpg%22%3B%20filename%2A%3DUTF%2D8%27%2720161019%255F091714%252Ejpg&amp;Signature=0CSOvytG4XPAT25Am6u6m96hzrs%3D"/>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2305" y="2315248"/>
            <a:ext cx="4125382" cy="313815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5173182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1422400"/>
            <a:ext cx="6858000" cy="3416320"/>
          </a:xfrm>
          <a:prstGeom prst="rect">
            <a:avLst/>
          </a:prstGeom>
          <a:noFill/>
        </p:spPr>
        <p:txBody>
          <a:bodyPr wrap="square" rtlCol="0">
            <a:spAutoFit/>
          </a:bodyPr>
          <a:lstStyle/>
          <a:p>
            <a:pPr marL="457200" indent="-457200">
              <a:lnSpc>
                <a:spcPct val="150000"/>
              </a:lnSpc>
              <a:buFont typeface="Arial" charset="0"/>
              <a:buChar char="•"/>
            </a:pPr>
            <a:r>
              <a:rPr lang="en-US" sz="2400" dirty="0" smtClean="0">
                <a:latin typeface="Arial" panose="020B0604020202020204" pitchFamily="34" charset="0"/>
                <a:cs typeface="Arial" panose="020B0604020202020204" pitchFamily="34" charset="0"/>
              </a:rPr>
              <a:t>Introduction</a:t>
            </a:r>
            <a:endParaRPr lang="en-US" sz="2400" dirty="0">
              <a:latin typeface="Arial" panose="020B0604020202020204" pitchFamily="34" charset="0"/>
              <a:cs typeface="Arial" panose="020B0604020202020204" pitchFamily="34" charset="0"/>
            </a:endParaRPr>
          </a:p>
          <a:p>
            <a:pPr marL="457200" indent="-457200">
              <a:lnSpc>
                <a:spcPct val="150000"/>
              </a:lnSpc>
              <a:buFont typeface="Arial" charset="0"/>
              <a:buChar char="•"/>
            </a:pPr>
            <a:r>
              <a:rPr lang="en-US" sz="2400" dirty="0">
                <a:latin typeface="Arial" panose="020B0604020202020204" pitchFamily="34" charset="0"/>
                <a:cs typeface="Arial" panose="020B0604020202020204" pitchFamily="34" charset="0"/>
              </a:rPr>
              <a:t>Project </a:t>
            </a:r>
            <a:r>
              <a:rPr lang="en-US" sz="2400" dirty="0" smtClean="0">
                <a:latin typeface="Arial" panose="020B0604020202020204" pitchFamily="34" charset="0"/>
                <a:cs typeface="Arial" panose="020B0604020202020204" pitchFamily="34" charset="0"/>
              </a:rPr>
              <a:t>Update</a:t>
            </a:r>
          </a:p>
          <a:p>
            <a:pPr marL="457200" indent="-457200">
              <a:lnSpc>
                <a:spcPct val="150000"/>
              </a:lnSpc>
              <a:buFont typeface="Arial" charset="0"/>
              <a:buChar char="•"/>
            </a:pPr>
            <a:r>
              <a:rPr lang="en-US" sz="2400" dirty="0" smtClean="0">
                <a:latin typeface="Arial" panose="020B0604020202020204" pitchFamily="34" charset="0"/>
                <a:cs typeface="Arial" panose="020B0604020202020204" pitchFamily="34" charset="0"/>
              </a:rPr>
              <a:t>Project Goals</a:t>
            </a:r>
          </a:p>
          <a:p>
            <a:pPr marL="457200" indent="-457200">
              <a:lnSpc>
                <a:spcPct val="150000"/>
              </a:lnSpc>
              <a:buFont typeface="Arial" charset="0"/>
              <a:buChar char="•"/>
            </a:pPr>
            <a:r>
              <a:rPr lang="en-US" sz="2400" dirty="0" smtClean="0">
                <a:latin typeface="Arial" panose="020B0604020202020204" pitchFamily="34" charset="0"/>
                <a:cs typeface="Arial" panose="020B0604020202020204" pitchFamily="34" charset="0"/>
              </a:rPr>
              <a:t>Our Neighborhood </a:t>
            </a:r>
            <a:endParaRPr lang="en-US" sz="2400" dirty="0" smtClean="0">
              <a:latin typeface="Arial" panose="020B0604020202020204" pitchFamily="34" charset="0"/>
              <a:cs typeface="Arial" panose="020B0604020202020204" pitchFamily="34" charset="0"/>
            </a:endParaRPr>
          </a:p>
          <a:p>
            <a:pPr marL="457200" indent="-457200">
              <a:lnSpc>
                <a:spcPct val="150000"/>
              </a:lnSpc>
              <a:buFont typeface="Arial" charset="0"/>
              <a:buChar char="•"/>
            </a:pPr>
            <a:r>
              <a:rPr lang="en-US" sz="2400" dirty="0" smtClean="0">
                <a:latin typeface="Arial" panose="020B0604020202020204" pitchFamily="34" charset="0"/>
                <a:cs typeface="Arial" panose="020B0604020202020204" pitchFamily="34" charset="0"/>
              </a:rPr>
              <a:t>SOC Reveal</a:t>
            </a:r>
            <a:endParaRPr lang="en-US" sz="2400" dirty="0">
              <a:latin typeface="Arial" panose="020B0604020202020204" pitchFamily="34" charset="0"/>
              <a:cs typeface="Arial" panose="020B0604020202020204" pitchFamily="34" charset="0"/>
            </a:endParaRPr>
          </a:p>
          <a:p>
            <a:pPr marL="457200" indent="-457200">
              <a:lnSpc>
                <a:spcPct val="150000"/>
              </a:lnSpc>
              <a:buFont typeface="Arial" charset="0"/>
              <a:buChar char="•"/>
            </a:pPr>
            <a:r>
              <a:rPr lang="en-US" sz="2400" dirty="0">
                <a:latin typeface="Arial" panose="020B0604020202020204" pitchFamily="34" charset="0"/>
                <a:cs typeface="Arial" panose="020B0604020202020204" pitchFamily="34" charset="0"/>
              </a:rPr>
              <a:t>What's Next</a:t>
            </a:r>
          </a:p>
        </p:txBody>
      </p:sp>
      <p:sp>
        <p:nvSpPr>
          <p:cNvPr id="4" name="TextBox 3"/>
          <p:cNvSpPr txBox="1"/>
          <p:nvPr/>
        </p:nvSpPr>
        <p:spPr>
          <a:xfrm>
            <a:off x="304800" y="253425"/>
            <a:ext cx="6477000" cy="523220"/>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Agenda</a:t>
            </a: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2291560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342899" y="1143000"/>
            <a:ext cx="8345199"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panose="020B0604020202020204" pitchFamily="34" charset="0"/>
                <a:cs typeface="Arial" panose="020B0604020202020204" pitchFamily="34" charset="0"/>
              </a:rPr>
              <a:t>The nearby community center has rooftop outdoor terraces, full fitness facilities including group classes and an indoor walking track, after-school programs for kids, and a branch of the Nashville public library.</a:t>
            </a:r>
          </a:p>
        </p:txBody>
      </p:sp>
      <p:sp>
        <p:nvSpPr>
          <p:cNvPr id="35" name="TextBox 34"/>
          <p:cNvSpPr txBox="1"/>
          <p:nvPr/>
        </p:nvSpPr>
        <p:spPr>
          <a:xfrm>
            <a:off x="304800" y="253425"/>
            <a:ext cx="6477000" cy="523220"/>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Southeast Community Center</a:t>
            </a:r>
            <a:endParaRPr lang="en-US" sz="2800" b="1" dirty="0">
              <a:latin typeface="Arial" panose="020B0604020202020204" pitchFamily="34" charset="0"/>
              <a:cs typeface="Arial" panose="020B0604020202020204" pitchFamily="34" charset="0"/>
            </a:endParaRPr>
          </a:p>
        </p:txBody>
      </p:sp>
      <p:pic>
        <p:nvPicPr>
          <p:cNvPr id="7175" name="Picture 7" descr="C:\Users\JStephens2\Box Sync\WPS_Projects\Bridgestone\ChangeManagement\08_Communications\Meetings\SOC Interiors Reveal\Community Center Indoor Walking Track.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09898" y="2055207"/>
            <a:ext cx="4126326" cy="4126326"/>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TextBox 15"/>
          <p:cNvSpPr txBox="1"/>
          <p:nvPr/>
        </p:nvSpPr>
        <p:spPr>
          <a:xfrm>
            <a:off x="1405785" y="4359789"/>
            <a:ext cx="628650" cy="523220"/>
          </a:xfrm>
          <a:prstGeom prst="rect">
            <a:avLst/>
          </a:prstGeom>
          <a:solidFill>
            <a:srgbClr val="FFFFFF">
              <a:alpha val="69804"/>
            </a:srgbClr>
          </a:solidFill>
        </p:spPr>
        <p:txBody>
          <a:bodyPr wrap="square" rtlCol="0" anchor="ctr">
            <a:spAutoFit/>
          </a:bodyPr>
          <a:lstStyle/>
          <a:p>
            <a:pPr algn="ctr"/>
            <a:r>
              <a:rPr lang="en-US" sz="2800" dirty="0" smtClean="0"/>
              <a:t>D</a:t>
            </a:r>
            <a:endParaRPr lang="en-US" sz="2800" dirty="0"/>
          </a:p>
        </p:txBody>
      </p:sp>
      <p:sp>
        <p:nvSpPr>
          <p:cNvPr id="17" name="TextBox 16"/>
          <p:cNvSpPr txBox="1"/>
          <p:nvPr/>
        </p:nvSpPr>
        <p:spPr>
          <a:xfrm>
            <a:off x="3738015" y="4359789"/>
            <a:ext cx="628650" cy="523220"/>
          </a:xfrm>
          <a:prstGeom prst="rect">
            <a:avLst/>
          </a:prstGeom>
          <a:solidFill>
            <a:srgbClr val="FFFFFF">
              <a:alpha val="69804"/>
            </a:srgbClr>
          </a:solidFill>
        </p:spPr>
        <p:txBody>
          <a:bodyPr wrap="square" rtlCol="0" anchor="ctr">
            <a:spAutoFit/>
          </a:bodyPr>
          <a:lstStyle/>
          <a:p>
            <a:pPr algn="ctr"/>
            <a:r>
              <a:rPr lang="en-US" sz="2800" dirty="0" smtClean="0"/>
              <a:t>E</a:t>
            </a:r>
            <a:endParaRPr lang="en-US" sz="2800" dirty="0"/>
          </a:p>
        </p:txBody>
      </p:sp>
      <p:pic>
        <p:nvPicPr>
          <p:cNvPr id="19" name="Picture 2" descr="C:\Users\JStephens2\Box Sync\WPS_Projects\Bridgestone\ChangeManagement\08_Communications\Meetings\SOC Interiors Reveal\Community Center Fitness Room.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1025" y="2055207"/>
            <a:ext cx="4126327" cy="41263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5173182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342899" y="1143000"/>
            <a:ext cx="8345199"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panose="020B0604020202020204" pitchFamily="34" charset="0"/>
                <a:cs typeface="Arial" panose="020B0604020202020204" pitchFamily="34" charset="0"/>
              </a:rPr>
              <a:t>The SOC is located next to the Nashville Predators practice facility, Ford Ice Center. </a:t>
            </a:r>
          </a:p>
        </p:txBody>
      </p:sp>
      <p:sp>
        <p:nvSpPr>
          <p:cNvPr id="35" name="TextBox 34"/>
          <p:cNvSpPr txBox="1"/>
          <p:nvPr/>
        </p:nvSpPr>
        <p:spPr>
          <a:xfrm>
            <a:off x="304800" y="253425"/>
            <a:ext cx="6477000" cy="523220"/>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Ford Ice Center</a:t>
            </a:r>
            <a:endParaRPr lang="en-US" sz="2800" b="1" dirty="0">
              <a:latin typeface="Arial" panose="020B0604020202020204" pitchFamily="34" charset="0"/>
              <a:cs typeface="Arial" panose="020B0604020202020204" pitchFamily="34" charset="0"/>
            </a:endParaRPr>
          </a:p>
        </p:txBody>
      </p:sp>
      <p:pic>
        <p:nvPicPr>
          <p:cNvPr id="9218" name="Picture 2" descr="https://s3.amazonaws.com/TWFiles/225036/p58429.tf_13BF9DFA-B202-067A-1CFBBA0857F8C5E7.20161019_093052.jpg?AWSAccessKeyId=AKIAJC7QSMZDSELEZRIQ&amp;Expires=1477878103&amp;response-content-disposition=inline%3B%20filename%3D%2220161019%255F093052%252Ejpg%22%3B%20filename%2A%3DUTF%2D8%27%2720161019%255F093052%252Ejpg&amp;Signature=B%2BIcGWF%2FrvyVOlzJ9PYsC9Xx2zA%3D"/>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54048" y="1982687"/>
            <a:ext cx="5922900" cy="44421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9972196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304800" y="253425"/>
            <a:ext cx="6477000" cy="523220"/>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Ford Ice Center</a:t>
            </a:r>
            <a:endParaRPr lang="en-US" sz="2800" b="1" dirty="0">
              <a:latin typeface="Arial" panose="020B0604020202020204" pitchFamily="34" charset="0"/>
              <a:cs typeface="Arial" panose="020B0604020202020204" pitchFamily="34" charset="0"/>
            </a:endParaRPr>
          </a:p>
        </p:txBody>
      </p:sp>
      <p:pic>
        <p:nvPicPr>
          <p:cNvPr id="5" name="Picture 4" descr="20161019_092839.jpg"/>
          <p:cNvPicPr>
            <a:picLocks noChangeAspect="1"/>
          </p:cNvPicPr>
          <p:nvPr/>
        </p:nvPicPr>
        <p:blipFill>
          <a:blip r:embed="rId2" cstate="print"/>
          <a:stretch>
            <a:fillRect/>
          </a:stretch>
        </p:blipFill>
        <p:spPr>
          <a:xfrm>
            <a:off x="0" y="949325"/>
            <a:ext cx="4533900" cy="3400425"/>
          </a:xfrm>
          <a:prstGeom prst="rect">
            <a:avLst/>
          </a:prstGeom>
        </p:spPr>
      </p:pic>
      <p:pic>
        <p:nvPicPr>
          <p:cNvPr id="6" name="Picture 5" descr="20161019_092532.jpg"/>
          <p:cNvPicPr>
            <a:picLocks noChangeAspect="1"/>
          </p:cNvPicPr>
          <p:nvPr/>
        </p:nvPicPr>
        <p:blipFill>
          <a:blip r:embed="rId3" cstate="print"/>
          <a:stretch>
            <a:fillRect/>
          </a:stretch>
        </p:blipFill>
        <p:spPr>
          <a:xfrm>
            <a:off x="4483100" y="977900"/>
            <a:ext cx="4660901" cy="3367628"/>
          </a:xfrm>
          <a:prstGeom prst="rect">
            <a:avLst/>
          </a:prstGeom>
        </p:spPr>
      </p:pic>
      <p:pic>
        <p:nvPicPr>
          <p:cNvPr id="7" name="Picture 6" descr="20161019_092546.jpg"/>
          <p:cNvPicPr>
            <a:picLocks noChangeAspect="1"/>
          </p:cNvPicPr>
          <p:nvPr/>
        </p:nvPicPr>
        <p:blipFill>
          <a:blip r:embed="rId4" cstate="print"/>
          <a:stretch>
            <a:fillRect/>
          </a:stretch>
        </p:blipFill>
        <p:spPr>
          <a:xfrm>
            <a:off x="2108200" y="4343400"/>
            <a:ext cx="4648200" cy="2514600"/>
          </a:xfrm>
          <a:prstGeom prst="rect">
            <a:avLst/>
          </a:prstGeom>
        </p:spPr>
      </p:pic>
    </p:spTree>
    <p:extLst>
      <p:ext uri="{BB962C8B-B14F-4D97-AF65-F5344CB8AC3E}">
        <p14:creationId xmlns:p14="http://schemas.microsoft.com/office/powerpoint/2010/main" xmlns="" val="29972196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 y="253425"/>
            <a:ext cx="6477000" cy="523220"/>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What’s Next</a:t>
            </a:r>
            <a:endParaRPr lang="en-US" sz="2800" b="1" dirty="0">
              <a:latin typeface="Arial" panose="020B0604020202020204" pitchFamily="34" charset="0"/>
              <a:cs typeface="Arial" panose="020B0604020202020204" pitchFamily="34" charset="0"/>
            </a:endParaRPr>
          </a:p>
        </p:txBody>
      </p:sp>
      <p:sp>
        <p:nvSpPr>
          <p:cNvPr id="4" name="TextBox 3"/>
          <p:cNvSpPr txBox="1"/>
          <p:nvPr/>
        </p:nvSpPr>
        <p:spPr>
          <a:xfrm>
            <a:off x="304800" y="1422400"/>
            <a:ext cx="6858000" cy="1754326"/>
          </a:xfrm>
          <a:prstGeom prst="rect">
            <a:avLst/>
          </a:prstGeom>
          <a:noFill/>
        </p:spPr>
        <p:txBody>
          <a:bodyPr wrap="square" rtlCol="0">
            <a:spAutoFit/>
          </a:bodyPr>
          <a:lstStyle/>
          <a:p>
            <a:pPr marL="457200" indent="-457200">
              <a:lnSpc>
                <a:spcPct val="150000"/>
              </a:lnSpc>
              <a:buFont typeface="Arial" charset="0"/>
              <a:buChar char="•"/>
            </a:pPr>
            <a:r>
              <a:rPr lang="en-US" sz="2400" dirty="0" smtClean="0">
                <a:latin typeface="Arial" panose="020B0604020202020204" pitchFamily="34" charset="0"/>
                <a:cs typeface="Arial" panose="020B0604020202020204" pitchFamily="34" charset="0"/>
              </a:rPr>
              <a:t>Workstation Mockups (December 2016)</a:t>
            </a:r>
          </a:p>
          <a:p>
            <a:pPr marL="457200" indent="-457200">
              <a:lnSpc>
                <a:spcPct val="150000"/>
              </a:lnSpc>
              <a:buFont typeface="Arial" charset="0"/>
              <a:buChar char="•"/>
            </a:pPr>
            <a:r>
              <a:rPr lang="en-US" sz="2400" dirty="0" smtClean="0">
                <a:latin typeface="Arial" panose="020B0604020202020204" pitchFamily="34" charset="0"/>
                <a:cs typeface="Arial" panose="020B0604020202020204" pitchFamily="34" charset="0"/>
              </a:rPr>
              <a:t>SOC Move-in (Early May 2017)</a:t>
            </a:r>
            <a:endParaRPr lang="en-US" sz="2400" dirty="0">
              <a:latin typeface="Arial" panose="020B0604020202020204" pitchFamily="34" charset="0"/>
              <a:cs typeface="Arial" panose="020B0604020202020204" pitchFamily="34" charset="0"/>
            </a:endParaRPr>
          </a:p>
          <a:p>
            <a:pPr marL="457200" indent="-457200">
              <a:lnSpc>
                <a:spcPct val="150000"/>
              </a:lnSpc>
              <a:buFont typeface="Arial" charset="0"/>
              <a:buChar char="•"/>
            </a:pPr>
            <a:r>
              <a:rPr lang="en-US" sz="2400" dirty="0" smtClean="0">
                <a:latin typeface="Arial" panose="020B0604020202020204" pitchFamily="34" charset="0"/>
                <a:cs typeface="Arial" panose="020B0604020202020204" pitchFamily="34" charset="0"/>
              </a:rPr>
              <a:t>Project Updates (Quarterly)</a:t>
            </a:r>
            <a:endParaRPr lang="en-US" sz="2400" dirty="0">
              <a:latin typeface="Arial" panose="020B0604020202020204" pitchFamily="34" charset="0"/>
              <a:cs typeface="Arial" panose="020B0604020202020204" pitchFamily="34" charset="0"/>
            </a:endParaRPr>
          </a:p>
        </p:txBody>
      </p:sp>
      <p:pic>
        <p:nvPicPr>
          <p:cNvPr id="8194" name="Picture 2" descr="http://d31hzlhk6di2h5.cloudfront.net/20161021/f1/42/8e/be/bbcf947a31c21aeac4dd65c6_1220x2976.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38575" y="0"/>
            <a:ext cx="2942635" cy="7178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2538358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 y="253425"/>
            <a:ext cx="6477000" cy="523220"/>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Questions?</a:t>
            </a: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1176043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422400"/>
            <a:ext cx="8229600" cy="4524315"/>
          </a:xfrm>
          <a:prstGeom prst="rect">
            <a:avLst/>
          </a:prstGeom>
          <a:noFill/>
        </p:spPr>
        <p:txBody>
          <a:bodyPr wrap="square" rtlCol="0">
            <a:spAutoFit/>
          </a:bodyPr>
          <a:lstStyle/>
          <a:p>
            <a:pPr algn="ctr">
              <a:lnSpc>
                <a:spcPct val="150000"/>
              </a:lnSpc>
            </a:pPr>
            <a:r>
              <a:rPr lang="en-US" sz="2400" dirty="0" smtClean="0">
                <a:latin typeface="Arial" panose="020B0604020202020204" pitchFamily="34" charset="0"/>
                <a:cs typeface="Arial" panose="020B0604020202020204" pitchFamily="34" charset="0"/>
              </a:rPr>
              <a:t>What part of the SOC are you most excited about? </a:t>
            </a:r>
          </a:p>
          <a:p>
            <a:pPr algn="ctr">
              <a:lnSpc>
                <a:spcPct val="150000"/>
              </a:lnSpc>
            </a:pPr>
            <a:endParaRPr lang="en-US" sz="2400" dirty="0">
              <a:latin typeface="Arial" panose="020B0604020202020204" pitchFamily="34" charset="0"/>
              <a:cs typeface="Arial" panose="020B0604020202020204" pitchFamily="34" charset="0"/>
            </a:endParaRPr>
          </a:p>
          <a:p>
            <a:pPr algn="ctr">
              <a:lnSpc>
                <a:spcPct val="150000"/>
              </a:lnSpc>
            </a:pPr>
            <a:endParaRPr lang="en-US" sz="2400" dirty="0" smtClean="0">
              <a:latin typeface="Arial" panose="020B0604020202020204" pitchFamily="34" charset="0"/>
              <a:cs typeface="Arial" panose="020B0604020202020204" pitchFamily="34" charset="0"/>
            </a:endParaRPr>
          </a:p>
          <a:p>
            <a:pPr algn="ctr">
              <a:lnSpc>
                <a:spcPct val="150000"/>
              </a:lnSpc>
            </a:pPr>
            <a:endParaRPr lang="en-US" sz="2400" dirty="0">
              <a:latin typeface="Arial" panose="020B0604020202020204" pitchFamily="34" charset="0"/>
              <a:cs typeface="Arial" panose="020B0604020202020204" pitchFamily="34" charset="0"/>
            </a:endParaRPr>
          </a:p>
          <a:p>
            <a:pPr algn="ctr">
              <a:lnSpc>
                <a:spcPct val="150000"/>
              </a:lnSpc>
            </a:pPr>
            <a:endParaRPr lang="en-US" sz="2400" dirty="0" smtClean="0">
              <a:latin typeface="Arial" panose="020B0604020202020204" pitchFamily="34" charset="0"/>
              <a:cs typeface="Arial" panose="020B0604020202020204" pitchFamily="34" charset="0"/>
            </a:endParaRPr>
          </a:p>
          <a:p>
            <a:pPr algn="ctr">
              <a:lnSpc>
                <a:spcPct val="150000"/>
              </a:lnSpc>
            </a:pPr>
            <a:endParaRPr lang="en-US" sz="2400" dirty="0">
              <a:latin typeface="Arial" panose="020B0604020202020204" pitchFamily="34" charset="0"/>
              <a:cs typeface="Arial" panose="020B0604020202020204" pitchFamily="34" charset="0"/>
            </a:endParaRPr>
          </a:p>
          <a:p>
            <a:pPr algn="ctr">
              <a:lnSpc>
                <a:spcPct val="150000"/>
              </a:lnSpc>
            </a:pPr>
            <a:r>
              <a:rPr lang="en-US" sz="2400" dirty="0" smtClean="0">
                <a:latin typeface="Arial" panose="020B0604020202020204" pitchFamily="34" charset="0"/>
                <a:cs typeface="Arial" panose="020B0604020202020204" pitchFamily="34" charset="0"/>
              </a:rPr>
              <a:t>Use a sticky note and post your answer on the boards around the room. </a:t>
            </a:r>
          </a:p>
        </p:txBody>
      </p:sp>
      <p:pic>
        <p:nvPicPr>
          <p:cNvPr id="5" name="Picture 2" descr="C:\Users\JStephens2\AppData\Local\Microsoft\Windows\Temporary Internet Files\Content.Outlook\9EKUD4LD\exterior (2).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85800" y="2222500"/>
            <a:ext cx="5284717" cy="24892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304800" y="253425"/>
            <a:ext cx="6477000" cy="523220"/>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Activity</a:t>
            </a: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Folded Corner 3"/>
          <p:cNvSpPr/>
          <p:nvPr/>
        </p:nvSpPr>
        <p:spPr>
          <a:xfrm>
            <a:off x="6464300" y="2772500"/>
            <a:ext cx="1507958" cy="1566999"/>
          </a:xfrm>
          <a:prstGeom prst="foldedCorner">
            <a:avLst/>
          </a:prstGeom>
          <a:solidFill>
            <a:srgbClr val="FFC00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268530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50037" y="972464"/>
            <a:ext cx="7788407" cy="1015663"/>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The renderings contained in this presentation are representative images of the interior of our future Service Operations Center. </a:t>
            </a:r>
            <a:br>
              <a:rPr lang="en-US" sz="2000" dirty="0" smtClean="0">
                <a:latin typeface="Arial" panose="020B0604020202020204" pitchFamily="34" charset="0"/>
                <a:cs typeface="Arial" panose="020B0604020202020204" pitchFamily="34" charset="0"/>
              </a:rPr>
            </a:br>
            <a:endParaRPr lang="en-US" sz="2000" dirty="0" smtClean="0">
              <a:latin typeface="Arial" panose="020B0604020202020204" pitchFamily="34" charset="0"/>
              <a:cs typeface="Arial" panose="020B0604020202020204" pitchFamily="34" charset="0"/>
            </a:endParaRPr>
          </a:p>
        </p:txBody>
      </p:sp>
      <p:pic>
        <p:nvPicPr>
          <p:cNvPr id="21508" name="Picture 4" descr="http://bsashapingtomorrow.com/ImageGen.ashx?image=/media/1169/bsa-building.jpg&amp;width=1920&amp;height=1200&amp;compression=80&amp;format=jpg&amp;constrain=true&amp;ext=.jp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12121" t="11125" r="1605" b="1391"/>
          <a:stretch/>
        </p:blipFill>
        <p:spPr bwMode="auto">
          <a:xfrm>
            <a:off x="-3148083" y="1352599"/>
            <a:ext cx="2998938" cy="5068454"/>
          </a:xfrm>
          <a:prstGeom prst="rect">
            <a:avLst/>
          </a:prstGeom>
          <a:noFill/>
          <a:ln>
            <a:noFill/>
          </a:ln>
          <a:extLst>
            <a:ext uri="{909E8E84-426E-40DD-AFC4-6F175D3DCCD1}">
              <a14:hiddenFill xmlns:a14="http://schemas.microsoft.com/office/drawing/2010/main" xmlns="">
                <a:solidFill>
                  <a:srgbClr val="FFFFFF"/>
                </a:solidFill>
              </a14:hiddenFill>
            </a:ext>
          </a:extLst>
        </p:spPr>
      </p:pic>
      <p:sp>
        <p:nvSpPr>
          <p:cNvPr id="9" name="TextBox 8"/>
          <p:cNvSpPr txBox="1"/>
          <p:nvPr/>
        </p:nvSpPr>
        <p:spPr>
          <a:xfrm>
            <a:off x="304800" y="253425"/>
            <a:ext cx="6477000" cy="523220"/>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Project Update</a:t>
            </a:r>
            <a:endParaRPr lang="en-US" sz="2800" b="1" dirty="0">
              <a:latin typeface="Arial" panose="020B0604020202020204" pitchFamily="34" charset="0"/>
              <a:cs typeface="Arial" panose="020B0604020202020204" pitchFamily="34" charset="0"/>
            </a:endParaRPr>
          </a:p>
        </p:txBody>
      </p:sp>
      <p:sp>
        <p:nvSpPr>
          <p:cNvPr id="13" name="TextBox 12"/>
          <p:cNvSpPr txBox="1"/>
          <p:nvPr/>
        </p:nvSpPr>
        <p:spPr>
          <a:xfrm>
            <a:off x="855601" y="1988127"/>
            <a:ext cx="3965220" cy="369332"/>
          </a:xfrm>
          <a:prstGeom prst="rect">
            <a:avLst/>
          </a:prstGeom>
          <a:noFill/>
        </p:spPr>
        <p:txBody>
          <a:bodyPr wrap="square" rtlCol="0">
            <a:spAutoFit/>
          </a:bodyPr>
          <a:lstStyle/>
          <a:p>
            <a:pPr algn="ctr"/>
            <a:r>
              <a:rPr lang="en-US" dirty="0" smtClean="0">
                <a:latin typeface="Arial" panose="020B0604020202020204" pitchFamily="34" charset="0"/>
                <a:cs typeface="Arial" panose="020B0604020202020204" pitchFamily="34" charset="0"/>
              </a:rPr>
              <a:t>Service Operations Center (SOC)</a:t>
            </a:r>
            <a:endParaRPr lang="en-US" dirty="0">
              <a:latin typeface="Arial" panose="020B0604020202020204" pitchFamily="34" charset="0"/>
              <a:cs typeface="Arial" panose="020B0604020202020204" pitchFamily="34" charset="0"/>
            </a:endParaRPr>
          </a:p>
        </p:txBody>
      </p:sp>
      <p:pic>
        <p:nvPicPr>
          <p:cNvPr id="7" name="Picture 2" descr="C:\Users\JStephens2\AppData\Local\Microsoft\Windows\Temporary Internet Files\Content.Outlook\9EKUD4LD\exterior (2).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42900" y="2486962"/>
            <a:ext cx="8345198" cy="393074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8326578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04800" y="253425"/>
            <a:ext cx="6477000" cy="523220"/>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Project Goals</a:t>
            </a:r>
            <a:endParaRPr lang="en-US" sz="2800" b="1" dirty="0">
              <a:latin typeface="Arial" panose="020B0604020202020204" pitchFamily="34" charset="0"/>
              <a:cs typeface="Arial" panose="020B0604020202020204" pitchFamily="34" charset="0"/>
            </a:endParaRPr>
          </a:p>
        </p:txBody>
      </p:sp>
      <p:grpSp>
        <p:nvGrpSpPr>
          <p:cNvPr id="36" name="Group 35"/>
          <p:cNvGrpSpPr/>
          <p:nvPr/>
        </p:nvGrpSpPr>
        <p:grpSpPr>
          <a:xfrm>
            <a:off x="338959" y="2743200"/>
            <a:ext cx="2683933" cy="369332"/>
            <a:chOff x="298105" y="1524000"/>
            <a:chExt cx="2683933" cy="369332"/>
          </a:xfrm>
        </p:grpSpPr>
        <p:sp>
          <p:nvSpPr>
            <p:cNvPr id="4" name="Rectangle 3"/>
            <p:cNvSpPr/>
            <p:nvPr/>
          </p:nvSpPr>
          <p:spPr>
            <a:xfrm>
              <a:off x="298105" y="1524000"/>
              <a:ext cx="2683933" cy="368985"/>
            </a:xfrm>
            <a:prstGeom prst="rect">
              <a:avLst/>
            </a:prstGeom>
            <a:solidFill>
              <a:schemeClr val="bg1">
                <a:lumMod val="50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 name="TextBox 4"/>
            <p:cNvSpPr txBox="1"/>
            <p:nvPr/>
          </p:nvSpPr>
          <p:spPr>
            <a:xfrm>
              <a:off x="304800" y="1524000"/>
              <a:ext cx="2667000" cy="369332"/>
            </a:xfrm>
            <a:prstGeom prst="rect">
              <a:avLst/>
            </a:prstGeom>
            <a:noFill/>
          </p:spPr>
          <p:txBody>
            <a:bodyPr wrap="square" rtlCol="0">
              <a:spAutoFit/>
            </a:bodyPr>
            <a:lstStyle/>
            <a:p>
              <a:pPr algn="ctr"/>
              <a:r>
                <a:rPr lang="en-US" dirty="0" smtClean="0">
                  <a:latin typeface="Arial" panose="020B0604020202020204" pitchFamily="34" charset="0"/>
                  <a:cs typeface="Arial" panose="020B0604020202020204" pitchFamily="34" charset="0"/>
                </a:rPr>
                <a:t>Foster Innovation</a:t>
              </a:r>
            </a:p>
          </p:txBody>
        </p:sp>
      </p:grpSp>
      <p:sp>
        <p:nvSpPr>
          <p:cNvPr id="15" name="Rectangle 14"/>
          <p:cNvSpPr/>
          <p:nvPr/>
        </p:nvSpPr>
        <p:spPr>
          <a:xfrm>
            <a:off x="12771966" y="1527358"/>
            <a:ext cx="2683933" cy="3566374"/>
          </a:xfrm>
          <a:prstGeom prst="rect">
            <a:avLst/>
          </a:prstGeom>
          <a:solidFill>
            <a:schemeClr val="bg1">
              <a:lumMod val="50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6" name="Rectangle 15"/>
          <p:cNvSpPr/>
          <p:nvPr/>
        </p:nvSpPr>
        <p:spPr>
          <a:xfrm>
            <a:off x="15714133" y="1524000"/>
            <a:ext cx="2683933" cy="3566374"/>
          </a:xfrm>
          <a:prstGeom prst="rect">
            <a:avLst/>
          </a:prstGeom>
          <a:solidFill>
            <a:schemeClr val="bg1">
              <a:lumMod val="50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nvGrpSpPr>
          <p:cNvPr id="34" name="Group 33"/>
          <p:cNvGrpSpPr/>
          <p:nvPr/>
        </p:nvGrpSpPr>
        <p:grpSpPr>
          <a:xfrm>
            <a:off x="3344333" y="2735598"/>
            <a:ext cx="2683933" cy="376587"/>
            <a:chOff x="287866" y="3494830"/>
            <a:chExt cx="2683933" cy="376587"/>
          </a:xfrm>
        </p:grpSpPr>
        <p:sp>
          <p:nvSpPr>
            <p:cNvPr id="9" name="Rectangle 8"/>
            <p:cNvSpPr/>
            <p:nvPr/>
          </p:nvSpPr>
          <p:spPr>
            <a:xfrm>
              <a:off x="287866" y="3502432"/>
              <a:ext cx="2683933" cy="368985"/>
            </a:xfrm>
            <a:prstGeom prst="rect">
              <a:avLst/>
            </a:prstGeom>
            <a:solidFill>
              <a:schemeClr val="bg1">
                <a:lumMod val="50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1" name="TextBox 20"/>
            <p:cNvSpPr txBox="1"/>
            <p:nvPr/>
          </p:nvSpPr>
          <p:spPr>
            <a:xfrm>
              <a:off x="296333" y="3494830"/>
              <a:ext cx="2667000" cy="369332"/>
            </a:xfrm>
            <a:prstGeom prst="rect">
              <a:avLst/>
            </a:prstGeom>
            <a:noFill/>
          </p:spPr>
          <p:txBody>
            <a:bodyPr wrap="square" rtlCol="0">
              <a:spAutoFit/>
            </a:bodyPr>
            <a:lstStyle/>
            <a:p>
              <a:pPr algn="ctr"/>
              <a:r>
                <a:rPr lang="en-US" dirty="0" smtClean="0">
                  <a:latin typeface="Arial" panose="020B0604020202020204" pitchFamily="34" charset="0"/>
                  <a:cs typeface="Arial" panose="020B0604020202020204" pitchFamily="34" charset="0"/>
                </a:rPr>
                <a:t>Enable our People</a:t>
              </a:r>
            </a:p>
          </p:txBody>
        </p:sp>
      </p:grpSp>
      <p:grpSp>
        <p:nvGrpSpPr>
          <p:cNvPr id="35" name="Group 34"/>
          <p:cNvGrpSpPr/>
          <p:nvPr/>
        </p:nvGrpSpPr>
        <p:grpSpPr>
          <a:xfrm>
            <a:off x="6291631" y="2743200"/>
            <a:ext cx="2683933" cy="369332"/>
            <a:chOff x="279400" y="5105270"/>
            <a:chExt cx="2683933" cy="369332"/>
          </a:xfrm>
        </p:grpSpPr>
        <p:sp>
          <p:nvSpPr>
            <p:cNvPr id="11" name="Rectangle 10"/>
            <p:cNvSpPr/>
            <p:nvPr/>
          </p:nvSpPr>
          <p:spPr>
            <a:xfrm>
              <a:off x="279400" y="5105270"/>
              <a:ext cx="2683933" cy="368985"/>
            </a:xfrm>
            <a:prstGeom prst="rect">
              <a:avLst/>
            </a:prstGeom>
            <a:solidFill>
              <a:schemeClr val="bg1">
                <a:lumMod val="50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2" name="TextBox 21"/>
            <p:cNvSpPr txBox="1"/>
            <p:nvPr/>
          </p:nvSpPr>
          <p:spPr>
            <a:xfrm>
              <a:off x="279400" y="5105270"/>
              <a:ext cx="2667000" cy="369332"/>
            </a:xfrm>
            <a:prstGeom prst="rect">
              <a:avLst/>
            </a:prstGeom>
            <a:noFill/>
          </p:spPr>
          <p:txBody>
            <a:bodyPr wrap="square" rtlCol="0">
              <a:spAutoFit/>
            </a:bodyPr>
            <a:lstStyle/>
            <a:p>
              <a:pPr algn="ctr"/>
              <a:r>
                <a:rPr lang="en-US" dirty="0" smtClean="0">
                  <a:latin typeface="Arial" panose="020B0604020202020204" pitchFamily="34" charset="0"/>
                  <a:cs typeface="Arial" panose="020B0604020202020204" pitchFamily="34" charset="0"/>
                </a:rPr>
                <a:t>Embrace our Future</a:t>
              </a:r>
            </a:p>
          </p:txBody>
        </p:sp>
      </p:grpSp>
      <p:sp>
        <p:nvSpPr>
          <p:cNvPr id="23" name="TextBox 22"/>
          <p:cNvSpPr txBox="1"/>
          <p:nvPr/>
        </p:nvSpPr>
        <p:spPr>
          <a:xfrm>
            <a:off x="333608" y="3886200"/>
            <a:ext cx="2667000" cy="369332"/>
          </a:xfrm>
          <a:prstGeom prst="rect">
            <a:avLst/>
          </a:prstGeom>
          <a:noFill/>
        </p:spPr>
        <p:txBody>
          <a:bodyPr wrap="square" rtlCol="0">
            <a:spAutoFit/>
          </a:bodyPr>
          <a:lstStyle/>
          <a:p>
            <a:pPr algn="ctr"/>
            <a:r>
              <a:rPr lang="en-US" dirty="0" smtClean="0">
                <a:latin typeface="Arial" panose="020B0604020202020204" pitchFamily="34" charset="0"/>
                <a:cs typeface="Arial" panose="020B0604020202020204" pitchFamily="34" charset="0"/>
              </a:rPr>
              <a:t>Break down Silos</a:t>
            </a:r>
          </a:p>
        </p:txBody>
      </p:sp>
      <p:sp>
        <p:nvSpPr>
          <p:cNvPr id="24" name="TextBox 23"/>
          <p:cNvSpPr txBox="1"/>
          <p:nvPr/>
        </p:nvSpPr>
        <p:spPr>
          <a:xfrm>
            <a:off x="207256" y="4343400"/>
            <a:ext cx="3128273" cy="369332"/>
          </a:xfrm>
          <a:prstGeom prst="rect">
            <a:avLst/>
          </a:prstGeom>
          <a:noFill/>
        </p:spPr>
        <p:txBody>
          <a:bodyPr wrap="square" rtlCol="0">
            <a:spAutoFit/>
          </a:bodyPr>
          <a:lstStyle/>
          <a:p>
            <a:pPr algn="ctr"/>
            <a:r>
              <a:rPr lang="en-US" dirty="0" smtClean="0">
                <a:latin typeface="Arial" panose="020B0604020202020204" pitchFamily="34" charset="0"/>
                <a:cs typeface="Arial" panose="020B0604020202020204" pitchFamily="34" charset="0"/>
              </a:rPr>
              <a:t>Encourage Connections</a:t>
            </a:r>
          </a:p>
        </p:txBody>
      </p:sp>
      <p:sp>
        <p:nvSpPr>
          <p:cNvPr id="25" name="TextBox 24"/>
          <p:cNvSpPr txBox="1"/>
          <p:nvPr/>
        </p:nvSpPr>
        <p:spPr>
          <a:xfrm>
            <a:off x="143016" y="4800600"/>
            <a:ext cx="3053943" cy="369332"/>
          </a:xfrm>
          <a:prstGeom prst="rect">
            <a:avLst/>
          </a:prstGeom>
          <a:noFill/>
        </p:spPr>
        <p:txBody>
          <a:bodyPr wrap="square" rtlCol="0">
            <a:spAutoFit/>
          </a:bodyPr>
          <a:lstStyle/>
          <a:p>
            <a:pPr algn="ctr"/>
            <a:r>
              <a:rPr lang="en-US" dirty="0" smtClean="0">
                <a:latin typeface="Arial" panose="020B0604020202020204" pitchFamily="34" charset="0"/>
                <a:cs typeface="Arial" panose="020B0604020202020204" pitchFamily="34" charset="0"/>
              </a:rPr>
              <a:t>Enhance Collaboration</a:t>
            </a:r>
          </a:p>
        </p:txBody>
      </p:sp>
      <p:sp>
        <p:nvSpPr>
          <p:cNvPr id="27" name="TextBox 26"/>
          <p:cNvSpPr txBox="1"/>
          <p:nvPr/>
        </p:nvSpPr>
        <p:spPr>
          <a:xfrm>
            <a:off x="3352800" y="3810000"/>
            <a:ext cx="2667000" cy="923330"/>
          </a:xfrm>
          <a:prstGeom prst="rect">
            <a:avLst/>
          </a:prstGeom>
          <a:noFill/>
        </p:spPr>
        <p:txBody>
          <a:bodyPr wrap="square" rtlCol="0">
            <a:spAutoFit/>
          </a:bodyPr>
          <a:lstStyle/>
          <a:p>
            <a:pPr algn="ctr"/>
            <a:r>
              <a:rPr lang="en-US" dirty="0" smtClean="0">
                <a:latin typeface="Arial" panose="020B0604020202020204" pitchFamily="34" charset="0"/>
                <a:cs typeface="Arial" panose="020B0604020202020204" pitchFamily="34" charset="0"/>
              </a:rPr>
              <a:t>Invest in Services, Technology, and Infrastructure</a:t>
            </a:r>
          </a:p>
        </p:txBody>
      </p:sp>
      <p:sp>
        <p:nvSpPr>
          <p:cNvPr id="28" name="TextBox 27"/>
          <p:cNvSpPr txBox="1"/>
          <p:nvPr/>
        </p:nvSpPr>
        <p:spPr>
          <a:xfrm>
            <a:off x="2993418" y="4800600"/>
            <a:ext cx="3389030" cy="369332"/>
          </a:xfrm>
          <a:prstGeom prst="rect">
            <a:avLst/>
          </a:prstGeom>
          <a:noFill/>
        </p:spPr>
        <p:txBody>
          <a:bodyPr wrap="square" rtlCol="0">
            <a:spAutoFit/>
          </a:bodyPr>
          <a:lstStyle/>
          <a:p>
            <a:pPr algn="ctr"/>
            <a:r>
              <a:rPr lang="en-US" dirty="0" smtClean="0">
                <a:latin typeface="Arial" panose="020B0604020202020204" pitchFamily="34" charset="0"/>
                <a:cs typeface="Arial" panose="020B0604020202020204" pitchFamily="34" charset="0"/>
              </a:rPr>
              <a:t>Provide Flexibility</a:t>
            </a:r>
          </a:p>
        </p:txBody>
      </p:sp>
      <p:sp>
        <p:nvSpPr>
          <p:cNvPr id="29" name="TextBox 28"/>
          <p:cNvSpPr txBox="1"/>
          <p:nvPr/>
        </p:nvSpPr>
        <p:spPr>
          <a:xfrm>
            <a:off x="6215937" y="3986768"/>
            <a:ext cx="2667000" cy="369332"/>
          </a:xfrm>
          <a:prstGeom prst="rect">
            <a:avLst/>
          </a:prstGeom>
          <a:noFill/>
        </p:spPr>
        <p:txBody>
          <a:bodyPr wrap="square" rtlCol="0">
            <a:spAutoFit/>
          </a:bodyPr>
          <a:lstStyle/>
          <a:p>
            <a:pPr algn="ctr"/>
            <a:r>
              <a:rPr lang="en-US" dirty="0" smtClean="0">
                <a:latin typeface="Arial" panose="020B0604020202020204" pitchFamily="34" charset="0"/>
                <a:cs typeface="Arial" panose="020B0604020202020204" pitchFamily="34" charset="0"/>
              </a:rPr>
              <a:t>Instill Brand Pride</a:t>
            </a:r>
          </a:p>
        </p:txBody>
      </p:sp>
      <p:sp>
        <p:nvSpPr>
          <p:cNvPr id="30" name="TextBox 29"/>
          <p:cNvSpPr txBox="1"/>
          <p:nvPr/>
        </p:nvSpPr>
        <p:spPr>
          <a:xfrm>
            <a:off x="6180174" y="4634468"/>
            <a:ext cx="2667000" cy="369332"/>
          </a:xfrm>
          <a:prstGeom prst="rect">
            <a:avLst/>
          </a:prstGeom>
          <a:noFill/>
        </p:spPr>
        <p:txBody>
          <a:bodyPr wrap="square" rtlCol="0">
            <a:spAutoFit/>
          </a:bodyPr>
          <a:lstStyle/>
          <a:p>
            <a:pPr algn="ctr"/>
            <a:r>
              <a:rPr lang="en-US" dirty="0" smtClean="0">
                <a:latin typeface="Arial" panose="020B0604020202020204" pitchFamily="34" charset="0"/>
                <a:cs typeface="Arial" panose="020B0604020202020204" pitchFamily="34" charset="0"/>
              </a:rPr>
              <a:t>Celebrate History</a:t>
            </a:r>
          </a:p>
        </p:txBody>
      </p:sp>
      <p:sp>
        <p:nvSpPr>
          <p:cNvPr id="32" name="TextBox 31"/>
          <p:cNvSpPr txBox="1"/>
          <p:nvPr/>
        </p:nvSpPr>
        <p:spPr>
          <a:xfrm>
            <a:off x="304800" y="1048603"/>
            <a:ext cx="6477000" cy="307777"/>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Why are we doing this?</a:t>
            </a:r>
            <a:endParaRPr lang="en-US" sz="1400" dirty="0">
              <a:latin typeface="Arial" panose="020B0604020202020204" pitchFamily="34" charset="0"/>
              <a:cs typeface="Arial" panose="020B0604020202020204" pitchFamily="34" charset="0"/>
            </a:endParaRPr>
          </a:p>
        </p:txBody>
      </p:sp>
      <p:sp>
        <p:nvSpPr>
          <p:cNvPr id="33" name="TextBox 32"/>
          <p:cNvSpPr txBox="1"/>
          <p:nvPr/>
        </p:nvSpPr>
        <p:spPr>
          <a:xfrm>
            <a:off x="8922882" y="-609600"/>
            <a:ext cx="6477000" cy="307777"/>
          </a:xfrm>
          <a:prstGeom prst="rect">
            <a:avLst/>
          </a:prstGeom>
          <a:noFill/>
        </p:spPr>
        <p:txBody>
          <a:bodyPr wrap="square" rtlCol="0">
            <a:spAutoFit/>
          </a:bodyPr>
          <a:lstStyle/>
          <a:p>
            <a:r>
              <a:rPr lang="en-US" sz="1400" dirty="0" smtClean="0">
                <a:solidFill>
                  <a:schemeClr val="bg1">
                    <a:lumMod val="50000"/>
                  </a:schemeClr>
                </a:solidFill>
                <a:latin typeface="Arial" panose="020B0604020202020204" pitchFamily="34" charset="0"/>
                <a:cs typeface="Arial" panose="020B0604020202020204" pitchFamily="34" charset="0"/>
              </a:rPr>
              <a:t>How will we get there ?</a:t>
            </a:r>
            <a:endParaRPr lang="en-US" sz="1400" dirty="0">
              <a:solidFill>
                <a:schemeClr val="bg1">
                  <a:lumMod val="50000"/>
                </a:schemeClr>
              </a:solidFill>
              <a:latin typeface="Arial" panose="020B0604020202020204" pitchFamily="34" charset="0"/>
              <a:cs typeface="Arial" panose="020B0604020202020204" pitchFamily="34" charset="0"/>
            </a:endParaRPr>
          </a:p>
        </p:txBody>
      </p:sp>
      <p:sp>
        <p:nvSpPr>
          <p:cNvPr id="26" name="TextBox 25"/>
          <p:cNvSpPr txBox="1"/>
          <p:nvPr/>
        </p:nvSpPr>
        <p:spPr>
          <a:xfrm>
            <a:off x="555418" y="6070937"/>
            <a:ext cx="7696200"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W</a:t>
            </a:r>
            <a:r>
              <a:rPr lang="en-US" sz="2800" dirty="0" smtClean="0">
                <a:latin typeface="Arial" panose="020B0604020202020204" pitchFamily="34" charset="0"/>
                <a:cs typeface="Arial" panose="020B0604020202020204" pitchFamily="34" charset="0"/>
              </a:rPr>
              <a:t>hat will the SOC be like?</a:t>
            </a:r>
            <a:endParaRPr lang="en-US" sz="2800" dirty="0">
              <a:latin typeface="Arial" panose="020B0604020202020204" pitchFamily="34" charset="0"/>
              <a:cs typeface="Arial" panose="020B0604020202020204" pitchFamily="34" charset="0"/>
            </a:endParaRPr>
          </a:p>
        </p:txBody>
      </p:sp>
      <p:grpSp>
        <p:nvGrpSpPr>
          <p:cNvPr id="37" name="Group 36"/>
          <p:cNvGrpSpPr>
            <a:grpSpLocks noChangeAspect="1"/>
          </p:cNvGrpSpPr>
          <p:nvPr/>
        </p:nvGrpSpPr>
        <p:grpSpPr>
          <a:xfrm>
            <a:off x="4183550" y="1558468"/>
            <a:ext cx="1008765" cy="972339"/>
            <a:chOff x="2970213" y="5021263"/>
            <a:chExt cx="571500" cy="550863"/>
          </a:xfrm>
        </p:grpSpPr>
        <p:sp>
          <p:nvSpPr>
            <p:cNvPr id="38" name="Freeform 179"/>
            <p:cNvSpPr>
              <a:spLocks/>
            </p:cNvSpPr>
            <p:nvPr/>
          </p:nvSpPr>
          <p:spPr bwMode="auto">
            <a:xfrm>
              <a:off x="3171826" y="5021263"/>
              <a:ext cx="173038" cy="195263"/>
            </a:xfrm>
            <a:custGeom>
              <a:avLst/>
              <a:gdLst>
                <a:gd name="T0" fmla="*/ 109 w 220"/>
                <a:gd name="T1" fmla="*/ 0 h 247"/>
                <a:gd name="T2" fmla="*/ 120 w 220"/>
                <a:gd name="T3" fmla="*/ 2 h 247"/>
                <a:gd name="T4" fmla="*/ 145 w 220"/>
                <a:gd name="T5" fmla="*/ 15 h 247"/>
                <a:gd name="T6" fmla="*/ 152 w 220"/>
                <a:gd name="T7" fmla="*/ 26 h 247"/>
                <a:gd name="T8" fmla="*/ 154 w 220"/>
                <a:gd name="T9" fmla="*/ 40 h 247"/>
                <a:gd name="T10" fmla="*/ 154 w 220"/>
                <a:gd name="T11" fmla="*/ 57 h 247"/>
                <a:gd name="T12" fmla="*/ 158 w 220"/>
                <a:gd name="T13" fmla="*/ 60 h 247"/>
                <a:gd name="T14" fmla="*/ 156 w 220"/>
                <a:gd name="T15" fmla="*/ 83 h 247"/>
                <a:gd name="T16" fmla="*/ 151 w 220"/>
                <a:gd name="T17" fmla="*/ 83 h 247"/>
                <a:gd name="T18" fmla="*/ 147 w 220"/>
                <a:gd name="T19" fmla="*/ 90 h 247"/>
                <a:gd name="T20" fmla="*/ 140 w 220"/>
                <a:gd name="T21" fmla="*/ 107 h 247"/>
                <a:gd name="T22" fmla="*/ 137 w 220"/>
                <a:gd name="T23" fmla="*/ 126 h 247"/>
                <a:gd name="T24" fmla="*/ 156 w 220"/>
                <a:gd name="T25" fmla="*/ 140 h 247"/>
                <a:gd name="T26" fmla="*/ 192 w 220"/>
                <a:gd name="T27" fmla="*/ 148 h 247"/>
                <a:gd name="T28" fmla="*/ 206 w 220"/>
                <a:gd name="T29" fmla="*/ 155 h 247"/>
                <a:gd name="T30" fmla="*/ 213 w 220"/>
                <a:gd name="T31" fmla="*/ 164 h 247"/>
                <a:gd name="T32" fmla="*/ 215 w 220"/>
                <a:gd name="T33" fmla="*/ 169 h 247"/>
                <a:gd name="T34" fmla="*/ 216 w 220"/>
                <a:gd name="T35" fmla="*/ 176 h 247"/>
                <a:gd name="T36" fmla="*/ 220 w 220"/>
                <a:gd name="T37" fmla="*/ 195 h 247"/>
                <a:gd name="T38" fmla="*/ 220 w 220"/>
                <a:gd name="T39" fmla="*/ 218 h 247"/>
                <a:gd name="T40" fmla="*/ 218 w 220"/>
                <a:gd name="T41" fmla="*/ 224 h 247"/>
                <a:gd name="T42" fmla="*/ 208 w 220"/>
                <a:gd name="T43" fmla="*/ 231 h 247"/>
                <a:gd name="T44" fmla="*/ 145 w 220"/>
                <a:gd name="T45" fmla="*/ 243 h 247"/>
                <a:gd name="T46" fmla="*/ 107 w 220"/>
                <a:gd name="T47" fmla="*/ 247 h 247"/>
                <a:gd name="T48" fmla="*/ 42 w 220"/>
                <a:gd name="T49" fmla="*/ 238 h 247"/>
                <a:gd name="T50" fmla="*/ 5 w 220"/>
                <a:gd name="T51" fmla="*/ 228 h 247"/>
                <a:gd name="T52" fmla="*/ 0 w 220"/>
                <a:gd name="T53" fmla="*/ 221 h 247"/>
                <a:gd name="T54" fmla="*/ 0 w 220"/>
                <a:gd name="T55" fmla="*/ 214 h 247"/>
                <a:gd name="T56" fmla="*/ 2 w 220"/>
                <a:gd name="T57" fmla="*/ 183 h 247"/>
                <a:gd name="T58" fmla="*/ 5 w 220"/>
                <a:gd name="T59" fmla="*/ 171 h 247"/>
                <a:gd name="T60" fmla="*/ 5 w 220"/>
                <a:gd name="T61" fmla="*/ 167 h 247"/>
                <a:gd name="T62" fmla="*/ 11 w 220"/>
                <a:gd name="T63" fmla="*/ 160 h 247"/>
                <a:gd name="T64" fmla="*/ 19 w 220"/>
                <a:gd name="T65" fmla="*/ 152 h 247"/>
                <a:gd name="T66" fmla="*/ 45 w 220"/>
                <a:gd name="T67" fmla="*/ 143 h 247"/>
                <a:gd name="T68" fmla="*/ 81 w 220"/>
                <a:gd name="T69" fmla="*/ 133 h 247"/>
                <a:gd name="T70" fmla="*/ 83 w 220"/>
                <a:gd name="T71" fmla="*/ 114 h 247"/>
                <a:gd name="T72" fmla="*/ 75 w 220"/>
                <a:gd name="T73" fmla="*/ 97 h 247"/>
                <a:gd name="T74" fmla="*/ 69 w 220"/>
                <a:gd name="T75" fmla="*/ 83 h 247"/>
                <a:gd name="T76" fmla="*/ 66 w 220"/>
                <a:gd name="T77" fmla="*/ 83 h 247"/>
                <a:gd name="T78" fmla="*/ 62 w 220"/>
                <a:gd name="T79" fmla="*/ 79 h 247"/>
                <a:gd name="T80" fmla="*/ 62 w 220"/>
                <a:gd name="T81" fmla="*/ 57 h 247"/>
                <a:gd name="T82" fmla="*/ 64 w 220"/>
                <a:gd name="T83" fmla="*/ 57 h 247"/>
                <a:gd name="T84" fmla="*/ 66 w 220"/>
                <a:gd name="T85" fmla="*/ 29 h 247"/>
                <a:gd name="T86" fmla="*/ 69 w 220"/>
                <a:gd name="T87" fmla="*/ 22 h 247"/>
                <a:gd name="T88" fmla="*/ 83 w 220"/>
                <a:gd name="T89" fmla="*/ 7 h 247"/>
                <a:gd name="T90" fmla="*/ 104 w 220"/>
                <a:gd name="T9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0" h="247">
                  <a:moveTo>
                    <a:pt x="109" y="0"/>
                  </a:moveTo>
                  <a:lnTo>
                    <a:pt x="109" y="0"/>
                  </a:lnTo>
                  <a:lnTo>
                    <a:pt x="114" y="0"/>
                  </a:lnTo>
                  <a:lnTo>
                    <a:pt x="120" y="2"/>
                  </a:lnTo>
                  <a:lnTo>
                    <a:pt x="135" y="7"/>
                  </a:lnTo>
                  <a:lnTo>
                    <a:pt x="145" y="15"/>
                  </a:lnTo>
                  <a:lnTo>
                    <a:pt x="151" y="22"/>
                  </a:lnTo>
                  <a:lnTo>
                    <a:pt x="152" y="26"/>
                  </a:lnTo>
                  <a:lnTo>
                    <a:pt x="154" y="29"/>
                  </a:lnTo>
                  <a:lnTo>
                    <a:pt x="154" y="40"/>
                  </a:lnTo>
                  <a:lnTo>
                    <a:pt x="154" y="57"/>
                  </a:lnTo>
                  <a:lnTo>
                    <a:pt x="154" y="57"/>
                  </a:lnTo>
                  <a:lnTo>
                    <a:pt x="158" y="57"/>
                  </a:lnTo>
                  <a:lnTo>
                    <a:pt x="158" y="60"/>
                  </a:lnTo>
                  <a:lnTo>
                    <a:pt x="156" y="79"/>
                  </a:lnTo>
                  <a:lnTo>
                    <a:pt x="156" y="83"/>
                  </a:lnTo>
                  <a:lnTo>
                    <a:pt x="152" y="83"/>
                  </a:lnTo>
                  <a:lnTo>
                    <a:pt x="151" y="83"/>
                  </a:lnTo>
                  <a:lnTo>
                    <a:pt x="151" y="83"/>
                  </a:lnTo>
                  <a:lnTo>
                    <a:pt x="147" y="90"/>
                  </a:lnTo>
                  <a:lnTo>
                    <a:pt x="145" y="97"/>
                  </a:lnTo>
                  <a:lnTo>
                    <a:pt x="140" y="107"/>
                  </a:lnTo>
                  <a:lnTo>
                    <a:pt x="137" y="114"/>
                  </a:lnTo>
                  <a:lnTo>
                    <a:pt x="137" y="126"/>
                  </a:lnTo>
                  <a:lnTo>
                    <a:pt x="139" y="133"/>
                  </a:lnTo>
                  <a:lnTo>
                    <a:pt x="156" y="140"/>
                  </a:lnTo>
                  <a:lnTo>
                    <a:pt x="175" y="143"/>
                  </a:lnTo>
                  <a:lnTo>
                    <a:pt x="192" y="148"/>
                  </a:lnTo>
                  <a:lnTo>
                    <a:pt x="199" y="152"/>
                  </a:lnTo>
                  <a:lnTo>
                    <a:pt x="206" y="155"/>
                  </a:lnTo>
                  <a:lnTo>
                    <a:pt x="209" y="160"/>
                  </a:lnTo>
                  <a:lnTo>
                    <a:pt x="213" y="164"/>
                  </a:lnTo>
                  <a:lnTo>
                    <a:pt x="213" y="167"/>
                  </a:lnTo>
                  <a:lnTo>
                    <a:pt x="215" y="169"/>
                  </a:lnTo>
                  <a:lnTo>
                    <a:pt x="215" y="171"/>
                  </a:lnTo>
                  <a:lnTo>
                    <a:pt x="216" y="176"/>
                  </a:lnTo>
                  <a:lnTo>
                    <a:pt x="218" y="183"/>
                  </a:lnTo>
                  <a:lnTo>
                    <a:pt x="220" y="195"/>
                  </a:lnTo>
                  <a:lnTo>
                    <a:pt x="220" y="214"/>
                  </a:lnTo>
                  <a:lnTo>
                    <a:pt x="220" y="218"/>
                  </a:lnTo>
                  <a:lnTo>
                    <a:pt x="220" y="221"/>
                  </a:lnTo>
                  <a:lnTo>
                    <a:pt x="218" y="224"/>
                  </a:lnTo>
                  <a:lnTo>
                    <a:pt x="213" y="228"/>
                  </a:lnTo>
                  <a:lnTo>
                    <a:pt x="208" y="231"/>
                  </a:lnTo>
                  <a:lnTo>
                    <a:pt x="178" y="238"/>
                  </a:lnTo>
                  <a:lnTo>
                    <a:pt x="145" y="243"/>
                  </a:lnTo>
                  <a:lnTo>
                    <a:pt x="111" y="247"/>
                  </a:lnTo>
                  <a:lnTo>
                    <a:pt x="107" y="247"/>
                  </a:lnTo>
                  <a:lnTo>
                    <a:pt x="75" y="243"/>
                  </a:lnTo>
                  <a:lnTo>
                    <a:pt x="42" y="238"/>
                  </a:lnTo>
                  <a:lnTo>
                    <a:pt x="12" y="231"/>
                  </a:lnTo>
                  <a:lnTo>
                    <a:pt x="5" y="228"/>
                  </a:lnTo>
                  <a:lnTo>
                    <a:pt x="2" y="224"/>
                  </a:lnTo>
                  <a:lnTo>
                    <a:pt x="0" y="221"/>
                  </a:lnTo>
                  <a:lnTo>
                    <a:pt x="0" y="218"/>
                  </a:lnTo>
                  <a:lnTo>
                    <a:pt x="0" y="214"/>
                  </a:lnTo>
                  <a:lnTo>
                    <a:pt x="0" y="195"/>
                  </a:lnTo>
                  <a:lnTo>
                    <a:pt x="2" y="183"/>
                  </a:lnTo>
                  <a:lnTo>
                    <a:pt x="4" y="176"/>
                  </a:lnTo>
                  <a:lnTo>
                    <a:pt x="5" y="171"/>
                  </a:lnTo>
                  <a:lnTo>
                    <a:pt x="5" y="169"/>
                  </a:lnTo>
                  <a:lnTo>
                    <a:pt x="5" y="167"/>
                  </a:lnTo>
                  <a:lnTo>
                    <a:pt x="7" y="164"/>
                  </a:lnTo>
                  <a:lnTo>
                    <a:pt x="11" y="160"/>
                  </a:lnTo>
                  <a:lnTo>
                    <a:pt x="14" y="155"/>
                  </a:lnTo>
                  <a:lnTo>
                    <a:pt x="19" y="152"/>
                  </a:lnTo>
                  <a:lnTo>
                    <a:pt x="28" y="148"/>
                  </a:lnTo>
                  <a:lnTo>
                    <a:pt x="45" y="143"/>
                  </a:lnTo>
                  <a:lnTo>
                    <a:pt x="64" y="140"/>
                  </a:lnTo>
                  <a:lnTo>
                    <a:pt x="81" y="133"/>
                  </a:lnTo>
                  <a:lnTo>
                    <a:pt x="81" y="126"/>
                  </a:lnTo>
                  <a:lnTo>
                    <a:pt x="83" y="114"/>
                  </a:lnTo>
                  <a:lnTo>
                    <a:pt x="80" y="107"/>
                  </a:lnTo>
                  <a:lnTo>
                    <a:pt x="75" y="97"/>
                  </a:lnTo>
                  <a:lnTo>
                    <a:pt x="71" y="90"/>
                  </a:lnTo>
                  <a:lnTo>
                    <a:pt x="69" y="83"/>
                  </a:lnTo>
                  <a:lnTo>
                    <a:pt x="68" y="83"/>
                  </a:lnTo>
                  <a:lnTo>
                    <a:pt x="66" y="83"/>
                  </a:lnTo>
                  <a:lnTo>
                    <a:pt x="64" y="83"/>
                  </a:lnTo>
                  <a:lnTo>
                    <a:pt x="62" y="79"/>
                  </a:lnTo>
                  <a:lnTo>
                    <a:pt x="62" y="60"/>
                  </a:lnTo>
                  <a:lnTo>
                    <a:pt x="62" y="57"/>
                  </a:lnTo>
                  <a:lnTo>
                    <a:pt x="64" y="57"/>
                  </a:lnTo>
                  <a:lnTo>
                    <a:pt x="64" y="57"/>
                  </a:lnTo>
                  <a:lnTo>
                    <a:pt x="64" y="40"/>
                  </a:lnTo>
                  <a:lnTo>
                    <a:pt x="66" y="29"/>
                  </a:lnTo>
                  <a:lnTo>
                    <a:pt x="68" y="26"/>
                  </a:lnTo>
                  <a:lnTo>
                    <a:pt x="69" y="22"/>
                  </a:lnTo>
                  <a:lnTo>
                    <a:pt x="75" y="15"/>
                  </a:lnTo>
                  <a:lnTo>
                    <a:pt x="83" y="7"/>
                  </a:lnTo>
                  <a:lnTo>
                    <a:pt x="99" y="2"/>
                  </a:lnTo>
                  <a:lnTo>
                    <a:pt x="104" y="0"/>
                  </a:lnTo>
                  <a:lnTo>
                    <a:pt x="109"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180"/>
            <p:cNvSpPr>
              <a:spLocks/>
            </p:cNvSpPr>
            <p:nvPr/>
          </p:nvSpPr>
          <p:spPr bwMode="auto">
            <a:xfrm>
              <a:off x="3367088" y="5343526"/>
              <a:ext cx="174625" cy="195263"/>
            </a:xfrm>
            <a:custGeom>
              <a:avLst/>
              <a:gdLst>
                <a:gd name="T0" fmla="*/ 109 w 220"/>
                <a:gd name="T1" fmla="*/ 0 h 247"/>
                <a:gd name="T2" fmla="*/ 120 w 220"/>
                <a:gd name="T3" fmla="*/ 2 h 247"/>
                <a:gd name="T4" fmla="*/ 146 w 220"/>
                <a:gd name="T5" fmla="*/ 15 h 247"/>
                <a:gd name="T6" fmla="*/ 152 w 220"/>
                <a:gd name="T7" fmla="*/ 26 h 247"/>
                <a:gd name="T8" fmla="*/ 154 w 220"/>
                <a:gd name="T9" fmla="*/ 40 h 247"/>
                <a:gd name="T10" fmla="*/ 156 w 220"/>
                <a:gd name="T11" fmla="*/ 57 h 247"/>
                <a:gd name="T12" fmla="*/ 158 w 220"/>
                <a:gd name="T13" fmla="*/ 60 h 247"/>
                <a:gd name="T14" fmla="*/ 156 w 220"/>
                <a:gd name="T15" fmla="*/ 83 h 247"/>
                <a:gd name="T16" fmla="*/ 151 w 220"/>
                <a:gd name="T17" fmla="*/ 83 h 247"/>
                <a:gd name="T18" fmla="*/ 147 w 220"/>
                <a:gd name="T19" fmla="*/ 90 h 247"/>
                <a:gd name="T20" fmla="*/ 140 w 220"/>
                <a:gd name="T21" fmla="*/ 107 h 247"/>
                <a:gd name="T22" fmla="*/ 139 w 220"/>
                <a:gd name="T23" fmla="*/ 126 h 247"/>
                <a:gd name="T24" fmla="*/ 156 w 220"/>
                <a:gd name="T25" fmla="*/ 140 h 247"/>
                <a:gd name="T26" fmla="*/ 192 w 220"/>
                <a:gd name="T27" fmla="*/ 148 h 247"/>
                <a:gd name="T28" fmla="*/ 206 w 220"/>
                <a:gd name="T29" fmla="*/ 155 h 247"/>
                <a:gd name="T30" fmla="*/ 213 w 220"/>
                <a:gd name="T31" fmla="*/ 164 h 247"/>
                <a:gd name="T32" fmla="*/ 215 w 220"/>
                <a:gd name="T33" fmla="*/ 169 h 247"/>
                <a:gd name="T34" fmla="*/ 216 w 220"/>
                <a:gd name="T35" fmla="*/ 176 h 247"/>
                <a:gd name="T36" fmla="*/ 220 w 220"/>
                <a:gd name="T37" fmla="*/ 195 h 247"/>
                <a:gd name="T38" fmla="*/ 220 w 220"/>
                <a:gd name="T39" fmla="*/ 218 h 247"/>
                <a:gd name="T40" fmla="*/ 218 w 220"/>
                <a:gd name="T41" fmla="*/ 224 h 247"/>
                <a:gd name="T42" fmla="*/ 208 w 220"/>
                <a:gd name="T43" fmla="*/ 231 h 247"/>
                <a:gd name="T44" fmla="*/ 146 w 220"/>
                <a:gd name="T45" fmla="*/ 244 h 247"/>
                <a:gd name="T46" fmla="*/ 109 w 220"/>
                <a:gd name="T47" fmla="*/ 247 h 247"/>
                <a:gd name="T48" fmla="*/ 75 w 220"/>
                <a:gd name="T49" fmla="*/ 244 h 247"/>
                <a:gd name="T50" fmla="*/ 12 w 220"/>
                <a:gd name="T51" fmla="*/ 231 h 247"/>
                <a:gd name="T52" fmla="*/ 2 w 220"/>
                <a:gd name="T53" fmla="*/ 224 h 247"/>
                <a:gd name="T54" fmla="*/ 0 w 220"/>
                <a:gd name="T55" fmla="*/ 218 h 247"/>
                <a:gd name="T56" fmla="*/ 0 w 220"/>
                <a:gd name="T57" fmla="*/ 195 h 247"/>
                <a:gd name="T58" fmla="*/ 4 w 220"/>
                <a:gd name="T59" fmla="*/ 176 h 247"/>
                <a:gd name="T60" fmla="*/ 6 w 220"/>
                <a:gd name="T61" fmla="*/ 169 h 247"/>
                <a:gd name="T62" fmla="*/ 7 w 220"/>
                <a:gd name="T63" fmla="*/ 164 h 247"/>
                <a:gd name="T64" fmla="*/ 14 w 220"/>
                <a:gd name="T65" fmla="*/ 155 h 247"/>
                <a:gd name="T66" fmla="*/ 28 w 220"/>
                <a:gd name="T67" fmla="*/ 148 h 247"/>
                <a:gd name="T68" fmla="*/ 64 w 220"/>
                <a:gd name="T69" fmla="*/ 140 h 247"/>
                <a:gd name="T70" fmla="*/ 82 w 220"/>
                <a:gd name="T71" fmla="*/ 126 h 247"/>
                <a:gd name="T72" fmla="*/ 80 w 220"/>
                <a:gd name="T73" fmla="*/ 107 h 247"/>
                <a:gd name="T74" fmla="*/ 73 w 220"/>
                <a:gd name="T75" fmla="*/ 90 h 247"/>
                <a:gd name="T76" fmla="*/ 68 w 220"/>
                <a:gd name="T77" fmla="*/ 83 h 247"/>
                <a:gd name="T78" fmla="*/ 64 w 220"/>
                <a:gd name="T79" fmla="*/ 83 h 247"/>
                <a:gd name="T80" fmla="*/ 63 w 220"/>
                <a:gd name="T81" fmla="*/ 60 h 247"/>
                <a:gd name="T82" fmla="*/ 64 w 220"/>
                <a:gd name="T83" fmla="*/ 57 h 247"/>
                <a:gd name="T84" fmla="*/ 64 w 220"/>
                <a:gd name="T85" fmla="*/ 40 h 247"/>
                <a:gd name="T86" fmla="*/ 68 w 220"/>
                <a:gd name="T87" fmla="*/ 26 h 247"/>
                <a:gd name="T88" fmla="*/ 75 w 220"/>
                <a:gd name="T89" fmla="*/ 15 h 247"/>
                <a:gd name="T90" fmla="*/ 99 w 220"/>
                <a:gd name="T91" fmla="*/ 2 h 247"/>
                <a:gd name="T92" fmla="*/ 109 w 220"/>
                <a:gd name="T9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0" h="247">
                  <a:moveTo>
                    <a:pt x="109" y="0"/>
                  </a:moveTo>
                  <a:lnTo>
                    <a:pt x="109" y="0"/>
                  </a:lnTo>
                  <a:lnTo>
                    <a:pt x="114" y="0"/>
                  </a:lnTo>
                  <a:lnTo>
                    <a:pt x="120" y="2"/>
                  </a:lnTo>
                  <a:lnTo>
                    <a:pt x="135" y="7"/>
                  </a:lnTo>
                  <a:lnTo>
                    <a:pt x="146" y="15"/>
                  </a:lnTo>
                  <a:lnTo>
                    <a:pt x="151" y="22"/>
                  </a:lnTo>
                  <a:lnTo>
                    <a:pt x="152" y="26"/>
                  </a:lnTo>
                  <a:lnTo>
                    <a:pt x="154" y="29"/>
                  </a:lnTo>
                  <a:lnTo>
                    <a:pt x="154" y="40"/>
                  </a:lnTo>
                  <a:lnTo>
                    <a:pt x="154" y="57"/>
                  </a:lnTo>
                  <a:lnTo>
                    <a:pt x="156" y="57"/>
                  </a:lnTo>
                  <a:lnTo>
                    <a:pt x="158" y="57"/>
                  </a:lnTo>
                  <a:lnTo>
                    <a:pt x="158" y="60"/>
                  </a:lnTo>
                  <a:lnTo>
                    <a:pt x="156" y="79"/>
                  </a:lnTo>
                  <a:lnTo>
                    <a:pt x="156" y="83"/>
                  </a:lnTo>
                  <a:lnTo>
                    <a:pt x="152" y="83"/>
                  </a:lnTo>
                  <a:lnTo>
                    <a:pt x="151" y="83"/>
                  </a:lnTo>
                  <a:lnTo>
                    <a:pt x="151" y="83"/>
                  </a:lnTo>
                  <a:lnTo>
                    <a:pt x="147" y="90"/>
                  </a:lnTo>
                  <a:lnTo>
                    <a:pt x="146" y="98"/>
                  </a:lnTo>
                  <a:lnTo>
                    <a:pt x="140" y="107"/>
                  </a:lnTo>
                  <a:lnTo>
                    <a:pt x="137" y="114"/>
                  </a:lnTo>
                  <a:lnTo>
                    <a:pt x="139" y="126"/>
                  </a:lnTo>
                  <a:lnTo>
                    <a:pt x="139" y="133"/>
                  </a:lnTo>
                  <a:lnTo>
                    <a:pt x="156" y="140"/>
                  </a:lnTo>
                  <a:lnTo>
                    <a:pt x="175" y="143"/>
                  </a:lnTo>
                  <a:lnTo>
                    <a:pt x="192" y="148"/>
                  </a:lnTo>
                  <a:lnTo>
                    <a:pt x="201" y="152"/>
                  </a:lnTo>
                  <a:lnTo>
                    <a:pt x="206" y="155"/>
                  </a:lnTo>
                  <a:lnTo>
                    <a:pt x="209" y="161"/>
                  </a:lnTo>
                  <a:lnTo>
                    <a:pt x="213" y="164"/>
                  </a:lnTo>
                  <a:lnTo>
                    <a:pt x="213" y="167"/>
                  </a:lnTo>
                  <a:lnTo>
                    <a:pt x="215" y="169"/>
                  </a:lnTo>
                  <a:lnTo>
                    <a:pt x="215" y="171"/>
                  </a:lnTo>
                  <a:lnTo>
                    <a:pt x="216" y="176"/>
                  </a:lnTo>
                  <a:lnTo>
                    <a:pt x="218" y="183"/>
                  </a:lnTo>
                  <a:lnTo>
                    <a:pt x="220" y="195"/>
                  </a:lnTo>
                  <a:lnTo>
                    <a:pt x="220" y="214"/>
                  </a:lnTo>
                  <a:lnTo>
                    <a:pt x="220" y="218"/>
                  </a:lnTo>
                  <a:lnTo>
                    <a:pt x="220" y="221"/>
                  </a:lnTo>
                  <a:lnTo>
                    <a:pt x="218" y="224"/>
                  </a:lnTo>
                  <a:lnTo>
                    <a:pt x="215" y="228"/>
                  </a:lnTo>
                  <a:lnTo>
                    <a:pt x="208" y="231"/>
                  </a:lnTo>
                  <a:lnTo>
                    <a:pt x="178" y="238"/>
                  </a:lnTo>
                  <a:lnTo>
                    <a:pt x="146" y="244"/>
                  </a:lnTo>
                  <a:lnTo>
                    <a:pt x="111" y="247"/>
                  </a:lnTo>
                  <a:lnTo>
                    <a:pt x="109" y="247"/>
                  </a:lnTo>
                  <a:lnTo>
                    <a:pt x="109" y="247"/>
                  </a:lnTo>
                  <a:lnTo>
                    <a:pt x="75" y="244"/>
                  </a:lnTo>
                  <a:lnTo>
                    <a:pt x="42" y="238"/>
                  </a:lnTo>
                  <a:lnTo>
                    <a:pt x="12" y="231"/>
                  </a:lnTo>
                  <a:lnTo>
                    <a:pt x="6" y="228"/>
                  </a:lnTo>
                  <a:lnTo>
                    <a:pt x="2" y="224"/>
                  </a:lnTo>
                  <a:lnTo>
                    <a:pt x="0" y="221"/>
                  </a:lnTo>
                  <a:lnTo>
                    <a:pt x="0" y="218"/>
                  </a:lnTo>
                  <a:lnTo>
                    <a:pt x="0" y="214"/>
                  </a:lnTo>
                  <a:lnTo>
                    <a:pt x="0" y="195"/>
                  </a:lnTo>
                  <a:lnTo>
                    <a:pt x="2" y="183"/>
                  </a:lnTo>
                  <a:lnTo>
                    <a:pt x="4" y="176"/>
                  </a:lnTo>
                  <a:lnTo>
                    <a:pt x="6" y="171"/>
                  </a:lnTo>
                  <a:lnTo>
                    <a:pt x="6" y="169"/>
                  </a:lnTo>
                  <a:lnTo>
                    <a:pt x="6" y="167"/>
                  </a:lnTo>
                  <a:lnTo>
                    <a:pt x="7" y="164"/>
                  </a:lnTo>
                  <a:lnTo>
                    <a:pt x="11" y="161"/>
                  </a:lnTo>
                  <a:lnTo>
                    <a:pt x="14" y="155"/>
                  </a:lnTo>
                  <a:lnTo>
                    <a:pt x="19" y="152"/>
                  </a:lnTo>
                  <a:lnTo>
                    <a:pt x="28" y="148"/>
                  </a:lnTo>
                  <a:lnTo>
                    <a:pt x="45" y="143"/>
                  </a:lnTo>
                  <a:lnTo>
                    <a:pt x="64" y="140"/>
                  </a:lnTo>
                  <a:lnTo>
                    <a:pt x="82" y="133"/>
                  </a:lnTo>
                  <a:lnTo>
                    <a:pt x="82" y="126"/>
                  </a:lnTo>
                  <a:lnTo>
                    <a:pt x="83" y="114"/>
                  </a:lnTo>
                  <a:lnTo>
                    <a:pt x="80" y="107"/>
                  </a:lnTo>
                  <a:lnTo>
                    <a:pt x="75" y="98"/>
                  </a:lnTo>
                  <a:lnTo>
                    <a:pt x="73" y="90"/>
                  </a:lnTo>
                  <a:lnTo>
                    <a:pt x="70" y="83"/>
                  </a:lnTo>
                  <a:lnTo>
                    <a:pt x="68" y="83"/>
                  </a:lnTo>
                  <a:lnTo>
                    <a:pt x="68" y="83"/>
                  </a:lnTo>
                  <a:lnTo>
                    <a:pt x="64" y="83"/>
                  </a:lnTo>
                  <a:lnTo>
                    <a:pt x="64" y="79"/>
                  </a:lnTo>
                  <a:lnTo>
                    <a:pt x="63" y="60"/>
                  </a:lnTo>
                  <a:lnTo>
                    <a:pt x="63" y="57"/>
                  </a:lnTo>
                  <a:lnTo>
                    <a:pt x="64" y="57"/>
                  </a:lnTo>
                  <a:lnTo>
                    <a:pt x="64" y="57"/>
                  </a:lnTo>
                  <a:lnTo>
                    <a:pt x="64" y="40"/>
                  </a:lnTo>
                  <a:lnTo>
                    <a:pt x="66" y="29"/>
                  </a:lnTo>
                  <a:lnTo>
                    <a:pt x="68" y="26"/>
                  </a:lnTo>
                  <a:lnTo>
                    <a:pt x="70" y="22"/>
                  </a:lnTo>
                  <a:lnTo>
                    <a:pt x="75" y="15"/>
                  </a:lnTo>
                  <a:lnTo>
                    <a:pt x="85" y="7"/>
                  </a:lnTo>
                  <a:lnTo>
                    <a:pt x="99" y="2"/>
                  </a:lnTo>
                  <a:lnTo>
                    <a:pt x="106" y="0"/>
                  </a:lnTo>
                  <a:lnTo>
                    <a:pt x="109"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181"/>
            <p:cNvSpPr>
              <a:spLocks/>
            </p:cNvSpPr>
            <p:nvPr/>
          </p:nvSpPr>
          <p:spPr bwMode="auto">
            <a:xfrm>
              <a:off x="2970213" y="5343526"/>
              <a:ext cx="174625" cy="195263"/>
            </a:xfrm>
            <a:custGeom>
              <a:avLst/>
              <a:gdLst>
                <a:gd name="T0" fmla="*/ 111 w 221"/>
                <a:gd name="T1" fmla="*/ 0 h 247"/>
                <a:gd name="T2" fmla="*/ 121 w 221"/>
                <a:gd name="T3" fmla="*/ 2 h 247"/>
                <a:gd name="T4" fmla="*/ 147 w 221"/>
                <a:gd name="T5" fmla="*/ 15 h 247"/>
                <a:gd name="T6" fmla="*/ 154 w 221"/>
                <a:gd name="T7" fmla="*/ 26 h 247"/>
                <a:gd name="T8" fmla="*/ 156 w 221"/>
                <a:gd name="T9" fmla="*/ 40 h 247"/>
                <a:gd name="T10" fmla="*/ 156 w 221"/>
                <a:gd name="T11" fmla="*/ 57 h 247"/>
                <a:gd name="T12" fmla="*/ 159 w 221"/>
                <a:gd name="T13" fmla="*/ 60 h 247"/>
                <a:gd name="T14" fmla="*/ 156 w 221"/>
                <a:gd name="T15" fmla="*/ 83 h 247"/>
                <a:gd name="T16" fmla="*/ 152 w 221"/>
                <a:gd name="T17" fmla="*/ 83 h 247"/>
                <a:gd name="T18" fmla="*/ 149 w 221"/>
                <a:gd name="T19" fmla="*/ 90 h 247"/>
                <a:gd name="T20" fmla="*/ 142 w 221"/>
                <a:gd name="T21" fmla="*/ 107 h 247"/>
                <a:gd name="T22" fmla="*/ 139 w 221"/>
                <a:gd name="T23" fmla="*/ 126 h 247"/>
                <a:gd name="T24" fmla="*/ 158 w 221"/>
                <a:gd name="T25" fmla="*/ 140 h 247"/>
                <a:gd name="T26" fmla="*/ 192 w 221"/>
                <a:gd name="T27" fmla="*/ 148 h 247"/>
                <a:gd name="T28" fmla="*/ 206 w 221"/>
                <a:gd name="T29" fmla="*/ 155 h 247"/>
                <a:gd name="T30" fmla="*/ 213 w 221"/>
                <a:gd name="T31" fmla="*/ 164 h 247"/>
                <a:gd name="T32" fmla="*/ 215 w 221"/>
                <a:gd name="T33" fmla="*/ 169 h 247"/>
                <a:gd name="T34" fmla="*/ 218 w 221"/>
                <a:gd name="T35" fmla="*/ 176 h 247"/>
                <a:gd name="T36" fmla="*/ 220 w 221"/>
                <a:gd name="T37" fmla="*/ 195 h 247"/>
                <a:gd name="T38" fmla="*/ 221 w 221"/>
                <a:gd name="T39" fmla="*/ 218 h 247"/>
                <a:gd name="T40" fmla="*/ 218 w 221"/>
                <a:gd name="T41" fmla="*/ 224 h 247"/>
                <a:gd name="T42" fmla="*/ 209 w 221"/>
                <a:gd name="T43" fmla="*/ 231 h 247"/>
                <a:gd name="T44" fmla="*/ 147 w 221"/>
                <a:gd name="T45" fmla="*/ 244 h 247"/>
                <a:gd name="T46" fmla="*/ 113 w 221"/>
                <a:gd name="T47" fmla="*/ 247 h 247"/>
                <a:gd name="T48" fmla="*/ 109 w 221"/>
                <a:gd name="T49" fmla="*/ 247 h 247"/>
                <a:gd name="T50" fmla="*/ 75 w 221"/>
                <a:gd name="T51" fmla="*/ 244 h 247"/>
                <a:gd name="T52" fmla="*/ 12 w 221"/>
                <a:gd name="T53" fmla="*/ 231 h 247"/>
                <a:gd name="T54" fmla="*/ 4 w 221"/>
                <a:gd name="T55" fmla="*/ 224 h 247"/>
                <a:gd name="T56" fmla="*/ 0 w 221"/>
                <a:gd name="T57" fmla="*/ 218 h 247"/>
                <a:gd name="T58" fmla="*/ 2 w 221"/>
                <a:gd name="T59" fmla="*/ 195 h 247"/>
                <a:gd name="T60" fmla="*/ 5 w 221"/>
                <a:gd name="T61" fmla="*/ 176 h 247"/>
                <a:gd name="T62" fmla="*/ 7 w 221"/>
                <a:gd name="T63" fmla="*/ 169 h 247"/>
                <a:gd name="T64" fmla="*/ 9 w 221"/>
                <a:gd name="T65" fmla="*/ 164 h 247"/>
                <a:gd name="T66" fmla="*/ 16 w 221"/>
                <a:gd name="T67" fmla="*/ 155 h 247"/>
                <a:gd name="T68" fmla="*/ 30 w 221"/>
                <a:gd name="T69" fmla="*/ 148 h 247"/>
                <a:gd name="T70" fmla="*/ 64 w 221"/>
                <a:gd name="T71" fmla="*/ 140 h 247"/>
                <a:gd name="T72" fmla="*/ 83 w 221"/>
                <a:gd name="T73" fmla="*/ 126 h 247"/>
                <a:gd name="T74" fmla="*/ 80 w 221"/>
                <a:gd name="T75" fmla="*/ 107 h 247"/>
                <a:gd name="T76" fmla="*/ 73 w 221"/>
                <a:gd name="T77" fmla="*/ 90 h 247"/>
                <a:gd name="T78" fmla="*/ 69 w 221"/>
                <a:gd name="T79" fmla="*/ 83 h 247"/>
                <a:gd name="T80" fmla="*/ 66 w 221"/>
                <a:gd name="T81" fmla="*/ 83 h 247"/>
                <a:gd name="T82" fmla="*/ 62 w 221"/>
                <a:gd name="T83" fmla="*/ 60 h 247"/>
                <a:gd name="T84" fmla="*/ 66 w 221"/>
                <a:gd name="T85" fmla="*/ 57 h 247"/>
                <a:gd name="T86" fmla="*/ 66 w 221"/>
                <a:gd name="T87" fmla="*/ 40 h 247"/>
                <a:gd name="T88" fmla="*/ 68 w 221"/>
                <a:gd name="T89" fmla="*/ 26 h 247"/>
                <a:gd name="T90" fmla="*/ 75 w 221"/>
                <a:gd name="T91" fmla="*/ 15 h 247"/>
                <a:gd name="T92" fmla="*/ 100 w 221"/>
                <a:gd name="T93" fmla="*/ 2 h 247"/>
                <a:gd name="T94" fmla="*/ 111 w 221"/>
                <a:gd name="T95"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1" h="247">
                  <a:moveTo>
                    <a:pt x="111" y="0"/>
                  </a:moveTo>
                  <a:lnTo>
                    <a:pt x="111" y="0"/>
                  </a:lnTo>
                  <a:lnTo>
                    <a:pt x="116" y="0"/>
                  </a:lnTo>
                  <a:lnTo>
                    <a:pt x="121" y="2"/>
                  </a:lnTo>
                  <a:lnTo>
                    <a:pt x="137" y="7"/>
                  </a:lnTo>
                  <a:lnTo>
                    <a:pt x="147" y="15"/>
                  </a:lnTo>
                  <a:lnTo>
                    <a:pt x="152" y="22"/>
                  </a:lnTo>
                  <a:lnTo>
                    <a:pt x="154" y="26"/>
                  </a:lnTo>
                  <a:lnTo>
                    <a:pt x="154" y="29"/>
                  </a:lnTo>
                  <a:lnTo>
                    <a:pt x="156" y="40"/>
                  </a:lnTo>
                  <a:lnTo>
                    <a:pt x="156" y="57"/>
                  </a:lnTo>
                  <a:lnTo>
                    <a:pt x="156" y="57"/>
                  </a:lnTo>
                  <a:lnTo>
                    <a:pt x="158" y="57"/>
                  </a:lnTo>
                  <a:lnTo>
                    <a:pt x="159" y="60"/>
                  </a:lnTo>
                  <a:lnTo>
                    <a:pt x="158" y="79"/>
                  </a:lnTo>
                  <a:lnTo>
                    <a:pt x="156" y="83"/>
                  </a:lnTo>
                  <a:lnTo>
                    <a:pt x="154" y="83"/>
                  </a:lnTo>
                  <a:lnTo>
                    <a:pt x="152" y="83"/>
                  </a:lnTo>
                  <a:lnTo>
                    <a:pt x="151" y="83"/>
                  </a:lnTo>
                  <a:lnTo>
                    <a:pt x="149" y="90"/>
                  </a:lnTo>
                  <a:lnTo>
                    <a:pt x="145" y="98"/>
                  </a:lnTo>
                  <a:lnTo>
                    <a:pt x="142" y="107"/>
                  </a:lnTo>
                  <a:lnTo>
                    <a:pt x="139" y="114"/>
                  </a:lnTo>
                  <a:lnTo>
                    <a:pt x="139" y="126"/>
                  </a:lnTo>
                  <a:lnTo>
                    <a:pt x="140" y="133"/>
                  </a:lnTo>
                  <a:lnTo>
                    <a:pt x="158" y="140"/>
                  </a:lnTo>
                  <a:lnTo>
                    <a:pt x="177" y="143"/>
                  </a:lnTo>
                  <a:lnTo>
                    <a:pt x="192" y="148"/>
                  </a:lnTo>
                  <a:lnTo>
                    <a:pt x="201" y="152"/>
                  </a:lnTo>
                  <a:lnTo>
                    <a:pt x="206" y="155"/>
                  </a:lnTo>
                  <a:lnTo>
                    <a:pt x="211" y="161"/>
                  </a:lnTo>
                  <a:lnTo>
                    <a:pt x="213" y="164"/>
                  </a:lnTo>
                  <a:lnTo>
                    <a:pt x="215" y="167"/>
                  </a:lnTo>
                  <a:lnTo>
                    <a:pt x="215" y="169"/>
                  </a:lnTo>
                  <a:lnTo>
                    <a:pt x="216" y="171"/>
                  </a:lnTo>
                  <a:lnTo>
                    <a:pt x="218" y="176"/>
                  </a:lnTo>
                  <a:lnTo>
                    <a:pt x="218" y="183"/>
                  </a:lnTo>
                  <a:lnTo>
                    <a:pt x="220" y="195"/>
                  </a:lnTo>
                  <a:lnTo>
                    <a:pt x="221" y="214"/>
                  </a:lnTo>
                  <a:lnTo>
                    <a:pt x="221" y="218"/>
                  </a:lnTo>
                  <a:lnTo>
                    <a:pt x="220" y="221"/>
                  </a:lnTo>
                  <a:lnTo>
                    <a:pt x="218" y="224"/>
                  </a:lnTo>
                  <a:lnTo>
                    <a:pt x="215" y="228"/>
                  </a:lnTo>
                  <a:lnTo>
                    <a:pt x="209" y="231"/>
                  </a:lnTo>
                  <a:lnTo>
                    <a:pt x="180" y="238"/>
                  </a:lnTo>
                  <a:lnTo>
                    <a:pt x="147" y="244"/>
                  </a:lnTo>
                  <a:lnTo>
                    <a:pt x="113" y="247"/>
                  </a:lnTo>
                  <a:lnTo>
                    <a:pt x="113" y="247"/>
                  </a:lnTo>
                  <a:lnTo>
                    <a:pt x="111" y="247"/>
                  </a:lnTo>
                  <a:lnTo>
                    <a:pt x="109" y="247"/>
                  </a:lnTo>
                  <a:lnTo>
                    <a:pt x="109" y="247"/>
                  </a:lnTo>
                  <a:lnTo>
                    <a:pt x="75" y="244"/>
                  </a:lnTo>
                  <a:lnTo>
                    <a:pt x="42" y="238"/>
                  </a:lnTo>
                  <a:lnTo>
                    <a:pt x="12" y="231"/>
                  </a:lnTo>
                  <a:lnTo>
                    <a:pt x="7" y="228"/>
                  </a:lnTo>
                  <a:lnTo>
                    <a:pt x="4" y="224"/>
                  </a:lnTo>
                  <a:lnTo>
                    <a:pt x="2" y="221"/>
                  </a:lnTo>
                  <a:lnTo>
                    <a:pt x="0" y="218"/>
                  </a:lnTo>
                  <a:lnTo>
                    <a:pt x="0" y="214"/>
                  </a:lnTo>
                  <a:lnTo>
                    <a:pt x="2" y="195"/>
                  </a:lnTo>
                  <a:lnTo>
                    <a:pt x="4" y="183"/>
                  </a:lnTo>
                  <a:lnTo>
                    <a:pt x="5" y="176"/>
                  </a:lnTo>
                  <a:lnTo>
                    <a:pt x="5" y="171"/>
                  </a:lnTo>
                  <a:lnTo>
                    <a:pt x="7" y="169"/>
                  </a:lnTo>
                  <a:lnTo>
                    <a:pt x="7" y="167"/>
                  </a:lnTo>
                  <a:lnTo>
                    <a:pt x="9" y="164"/>
                  </a:lnTo>
                  <a:lnTo>
                    <a:pt x="11" y="161"/>
                  </a:lnTo>
                  <a:lnTo>
                    <a:pt x="16" y="155"/>
                  </a:lnTo>
                  <a:lnTo>
                    <a:pt x="21" y="152"/>
                  </a:lnTo>
                  <a:lnTo>
                    <a:pt x="30" y="148"/>
                  </a:lnTo>
                  <a:lnTo>
                    <a:pt x="47" y="143"/>
                  </a:lnTo>
                  <a:lnTo>
                    <a:pt x="64" y="140"/>
                  </a:lnTo>
                  <a:lnTo>
                    <a:pt x="81" y="133"/>
                  </a:lnTo>
                  <a:lnTo>
                    <a:pt x="83" y="126"/>
                  </a:lnTo>
                  <a:lnTo>
                    <a:pt x="83" y="114"/>
                  </a:lnTo>
                  <a:lnTo>
                    <a:pt x="80" y="107"/>
                  </a:lnTo>
                  <a:lnTo>
                    <a:pt x="76" y="98"/>
                  </a:lnTo>
                  <a:lnTo>
                    <a:pt x="73" y="90"/>
                  </a:lnTo>
                  <a:lnTo>
                    <a:pt x="71" y="83"/>
                  </a:lnTo>
                  <a:lnTo>
                    <a:pt x="69" y="83"/>
                  </a:lnTo>
                  <a:lnTo>
                    <a:pt x="68" y="83"/>
                  </a:lnTo>
                  <a:lnTo>
                    <a:pt x="66" y="83"/>
                  </a:lnTo>
                  <a:lnTo>
                    <a:pt x="64" y="79"/>
                  </a:lnTo>
                  <a:lnTo>
                    <a:pt x="62" y="60"/>
                  </a:lnTo>
                  <a:lnTo>
                    <a:pt x="64" y="57"/>
                  </a:lnTo>
                  <a:lnTo>
                    <a:pt x="66" y="57"/>
                  </a:lnTo>
                  <a:lnTo>
                    <a:pt x="66" y="57"/>
                  </a:lnTo>
                  <a:lnTo>
                    <a:pt x="66" y="40"/>
                  </a:lnTo>
                  <a:lnTo>
                    <a:pt x="68" y="29"/>
                  </a:lnTo>
                  <a:lnTo>
                    <a:pt x="68" y="26"/>
                  </a:lnTo>
                  <a:lnTo>
                    <a:pt x="69" y="22"/>
                  </a:lnTo>
                  <a:lnTo>
                    <a:pt x="75" y="15"/>
                  </a:lnTo>
                  <a:lnTo>
                    <a:pt x="85" y="7"/>
                  </a:lnTo>
                  <a:lnTo>
                    <a:pt x="100" y="2"/>
                  </a:lnTo>
                  <a:lnTo>
                    <a:pt x="106" y="0"/>
                  </a:lnTo>
                  <a:lnTo>
                    <a:pt x="111"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82"/>
            <p:cNvSpPr>
              <a:spLocks/>
            </p:cNvSpPr>
            <p:nvPr/>
          </p:nvSpPr>
          <p:spPr bwMode="auto">
            <a:xfrm>
              <a:off x="3241676" y="5543551"/>
              <a:ext cx="30163" cy="28575"/>
            </a:xfrm>
            <a:custGeom>
              <a:avLst/>
              <a:gdLst>
                <a:gd name="T0" fmla="*/ 19 w 38"/>
                <a:gd name="T1" fmla="*/ 0 h 36"/>
                <a:gd name="T2" fmla="*/ 25 w 38"/>
                <a:gd name="T3" fmla="*/ 0 h 36"/>
                <a:gd name="T4" fmla="*/ 30 w 38"/>
                <a:gd name="T5" fmla="*/ 4 h 36"/>
                <a:gd name="T6" fmla="*/ 35 w 38"/>
                <a:gd name="T7" fmla="*/ 7 h 36"/>
                <a:gd name="T8" fmla="*/ 37 w 38"/>
                <a:gd name="T9" fmla="*/ 12 h 36"/>
                <a:gd name="T10" fmla="*/ 38 w 38"/>
                <a:gd name="T11" fmla="*/ 17 h 36"/>
                <a:gd name="T12" fmla="*/ 37 w 38"/>
                <a:gd name="T13" fmla="*/ 24 h 36"/>
                <a:gd name="T14" fmla="*/ 35 w 38"/>
                <a:gd name="T15" fmla="*/ 30 h 36"/>
                <a:gd name="T16" fmla="*/ 30 w 38"/>
                <a:gd name="T17" fmla="*/ 33 h 36"/>
                <a:gd name="T18" fmla="*/ 25 w 38"/>
                <a:gd name="T19" fmla="*/ 36 h 36"/>
                <a:gd name="T20" fmla="*/ 19 w 38"/>
                <a:gd name="T21" fmla="*/ 36 h 36"/>
                <a:gd name="T22" fmla="*/ 14 w 38"/>
                <a:gd name="T23" fmla="*/ 36 h 36"/>
                <a:gd name="T24" fmla="*/ 9 w 38"/>
                <a:gd name="T25" fmla="*/ 33 h 36"/>
                <a:gd name="T26" fmla="*/ 4 w 38"/>
                <a:gd name="T27" fmla="*/ 30 h 36"/>
                <a:gd name="T28" fmla="*/ 2 w 38"/>
                <a:gd name="T29" fmla="*/ 24 h 36"/>
                <a:gd name="T30" fmla="*/ 0 w 38"/>
                <a:gd name="T31" fmla="*/ 17 h 36"/>
                <a:gd name="T32" fmla="*/ 2 w 38"/>
                <a:gd name="T33" fmla="*/ 12 h 36"/>
                <a:gd name="T34" fmla="*/ 4 w 38"/>
                <a:gd name="T35" fmla="*/ 7 h 36"/>
                <a:gd name="T36" fmla="*/ 9 w 38"/>
                <a:gd name="T37" fmla="*/ 4 h 36"/>
                <a:gd name="T38" fmla="*/ 14 w 38"/>
                <a:gd name="T39" fmla="*/ 0 h 36"/>
                <a:gd name="T40" fmla="*/ 19 w 38"/>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6">
                  <a:moveTo>
                    <a:pt x="19" y="0"/>
                  </a:moveTo>
                  <a:lnTo>
                    <a:pt x="25" y="0"/>
                  </a:lnTo>
                  <a:lnTo>
                    <a:pt x="30" y="4"/>
                  </a:lnTo>
                  <a:lnTo>
                    <a:pt x="35" y="7"/>
                  </a:lnTo>
                  <a:lnTo>
                    <a:pt x="37" y="12"/>
                  </a:lnTo>
                  <a:lnTo>
                    <a:pt x="38" y="17"/>
                  </a:lnTo>
                  <a:lnTo>
                    <a:pt x="37" y="24"/>
                  </a:lnTo>
                  <a:lnTo>
                    <a:pt x="35" y="30"/>
                  </a:lnTo>
                  <a:lnTo>
                    <a:pt x="30" y="33"/>
                  </a:lnTo>
                  <a:lnTo>
                    <a:pt x="25" y="36"/>
                  </a:lnTo>
                  <a:lnTo>
                    <a:pt x="19" y="36"/>
                  </a:lnTo>
                  <a:lnTo>
                    <a:pt x="14" y="36"/>
                  </a:lnTo>
                  <a:lnTo>
                    <a:pt x="9" y="33"/>
                  </a:lnTo>
                  <a:lnTo>
                    <a:pt x="4" y="30"/>
                  </a:lnTo>
                  <a:lnTo>
                    <a:pt x="2" y="24"/>
                  </a:lnTo>
                  <a:lnTo>
                    <a:pt x="0" y="17"/>
                  </a:lnTo>
                  <a:lnTo>
                    <a:pt x="2" y="12"/>
                  </a:lnTo>
                  <a:lnTo>
                    <a:pt x="4" y="7"/>
                  </a:lnTo>
                  <a:lnTo>
                    <a:pt x="9" y="4"/>
                  </a:lnTo>
                  <a:lnTo>
                    <a:pt x="14" y="0"/>
                  </a:lnTo>
                  <a:lnTo>
                    <a:pt x="19" y="0"/>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183"/>
            <p:cNvSpPr>
              <a:spLocks/>
            </p:cNvSpPr>
            <p:nvPr/>
          </p:nvSpPr>
          <p:spPr bwMode="auto">
            <a:xfrm>
              <a:off x="3303588" y="5534026"/>
              <a:ext cx="30163" cy="28575"/>
            </a:xfrm>
            <a:custGeom>
              <a:avLst/>
              <a:gdLst>
                <a:gd name="T0" fmla="*/ 19 w 38"/>
                <a:gd name="T1" fmla="*/ 0 h 36"/>
                <a:gd name="T2" fmla="*/ 24 w 38"/>
                <a:gd name="T3" fmla="*/ 0 h 36"/>
                <a:gd name="T4" fmla="*/ 30 w 38"/>
                <a:gd name="T5" fmla="*/ 4 h 36"/>
                <a:gd name="T6" fmla="*/ 35 w 38"/>
                <a:gd name="T7" fmla="*/ 7 h 36"/>
                <a:gd name="T8" fmla="*/ 36 w 38"/>
                <a:gd name="T9" fmla="*/ 12 h 36"/>
                <a:gd name="T10" fmla="*/ 38 w 38"/>
                <a:gd name="T11" fmla="*/ 17 h 36"/>
                <a:gd name="T12" fmla="*/ 36 w 38"/>
                <a:gd name="T13" fmla="*/ 24 h 36"/>
                <a:gd name="T14" fmla="*/ 35 w 38"/>
                <a:gd name="T15" fmla="*/ 29 h 36"/>
                <a:gd name="T16" fmla="*/ 30 w 38"/>
                <a:gd name="T17" fmla="*/ 33 h 36"/>
                <a:gd name="T18" fmla="*/ 24 w 38"/>
                <a:gd name="T19" fmla="*/ 36 h 36"/>
                <a:gd name="T20" fmla="*/ 19 w 38"/>
                <a:gd name="T21" fmla="*/ 36 h 36"/>
                <a:gd name="T22" fmla="*/ 14 w 38"/>
                <a:gd name="T23" fmla="*/ 36 h 36"/>
                <a:gd name="T24" fmla="*/ 9 w 38"/>
                <a:gd name="T25" fmla="*/ 33 h 36"/>
                <a:gd name="T26" fmla="*/ 4 w 38"/>
                <a:gd name="T27" fmla="*/ 29 h 36"/>
                <a:gd name="T28" fmla="*/ 2 w 38"/>
                <a:gd name="T29" fmla="*/ 24 h 36"/>
                <a:gd name="T30" fmla="*/ 0 w 38"/>
                <a:gd name="T31" fmla="*/ 17 h 36"/>
                <a:gd name="T32" fmla="*/ 2 w 38"/>
                <a:gd name="T33" fmla="*/ 12 h 36"/>
                <a:gd name="T34" fmla="*/ 4 w 38"/>
                <a:gd name="T35" fmla="*/ 7 h 36"/>
                <a:gd name="T36" fmla="*/ 9 w 38"/>
                <a:gd name="T37" fmla="*/ 4 h 36"/>
                <a:gd name="T38" fmla="*/ 14 w 38"/>
                <a:gd name="T39" fmla="*/ 0 h 36"/>
                <a:gd name="T40" fmla="*/ 19 w 38"/>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6">
                  <a:moveTo>
                    <a:pt x="19" y="0"/>
                  </a:moveTo>
                  <a:lnTo>
                    <a:pt x="24" y="0"/>
                  </a:lnTo>
                  <a:lnTo>
                    <a:pt x="30" y="4"/>
                  </a:lnTo>
                  <a:lnTo>
                    <a:pt x="35" y="7"/>
                  </a:lnTo>
                  <a:lnTo>
                    <a:pt x="36" y="12"/>
                  </a:lnTo>
                  <a:lnTo>
                    <a:pt x="38" y="17"/>
                  </a:lnTo>
                  <a:lnTo>
                    <a:pt x="36" y="24"/>
                  </a:lnTo>
                  <a:lnTo>
                    <a:pt x="35" y="29"/>
                  </a:lnTo>
                  <a:lnTo>
                    <a:pt x="30" y="33"/>
                  </a:lnTo>
                  <a:lnTo>
                    <a:pt x="24" y="36"/>
                  </a:lnTo>
                  <a:lnTo>
                    <a:pt x="19" y="36"/>
                  </a:lnTo>
                  <a:lnTo>
                    <a:pt x="14" y="36"/>
                  </a:lnTo>
                  <a:lnTo>
                    <a:pt x="9" y="33"/>
                  </a:lnTo>
                  <a:lnTo>
                    <a:pt x="4" y="29"/>
                  </a:lnTo>
                  <a:lnTo>
                    <a:pt x="2" y="24"/>
                  </a:lnTo>
                  <a:lnTo>
                    <a:pt x="0" y="17"/>
                  </a:lnTo>
                  <a:lnTo>
                    <a:pt x="2" y="12"/>
                  </a:lnTo>
                  <a:lnTo>
                    <a:pt x="4" y="7"/>
                  </a:lnTo>
                  <a:lnTo>
                    <a:pt x="9" y="4"/>
                  </a:lnTo>
                  <a:lnTo>
                    <a:pt x="14" y="0"/>
                  </a:lnTo>
                  <a:lnTo>
                    <a:pt x="19" y="0"/>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184"/>
            <p:cNvSpPr>
              <a:spLocks/>
            </p:cNvSpPr>
            <p:nvPr/>
          </p:nvSpPr>
          <p:spPr bwMode="auto">
            <a:xfrm>
              <a:off x="3122613" y="5181601"/>
              <a:ext cx="30163" cy="30163"/>
            </a:xfrm>
            <a:custGeom>
              <a:avLst/>
              <a:gdLst>
                <a:gd name="T0" fmla="*/ 19 w 38"/>
                <a:gd name="T1" fmla="*/ 0 h 38"/>
                <a:gd name="T2" fmla="*/ 26 w 38"/>
                <a:gd name="T3" fmla="*/ 2 h 38"/>
                <a:gd name="T4" fmla="*/ 31 w 38"/>
                <a:gd name="T5" fmla="*/ 3 h 38"/>
                <a:gd name="T6" fmla="*/ 34 w 38"/>
                <a:gd name="T7" fmla="*/ 7 h 38"/>
                <a:gd name="T8" fmla="*/ 38 w 38"/>
                <a:gd name="T9" fmla="*/ 14 h 38"/>
                <a:gd name="T10" fmla="*/ 38 w 38"/>
                <a:gd name="T11" fmla="*/ 19 h 38"/>
                <a:gd name="T12" fmla="*/ 38 w 38"/>
                <a:gd name="T13" fmla="*/ 24 h 38"/>
                <a:gd name="T14" fmla="*/ 34 w 38"/>
                <a:gd name="T15" fmla="*/ 29 h 38"/>
                <a:gd name="T16" fmla="*/ 31 w 38"/>
                <a:gd name="T17" fmla="*/ 35 h 38"/>
                <a:gd name="T18" fmla="*/ 26 w 38"/>
                <a:gd name="T19" fmla="*/ 36 h 38"/>
                <a:gd name="T20" fmla="*/ 19 w 38"/>
                <a:gd name="T21" fmla="*/ 38 h 38"/>
                <a:gd name="T22" fmla="*/ 14 w 38"/>
                <a:gd name="T23" fmla="*/ 36 h 38"/>
                <a:gd name="T24" fmla="*/ 8 w 38"/>
                <a:gd name="T25" fmla="*/ 35 h 38"/>
                <a:gd name="T26" fmla="*/ 5 w 38"/>
                <a:gd name="T27" fmla="*/ 29 h 38"/>
                <a:gd name="T28" fmla="*/ 2 w 38"/>
                <a:gd name="T29" fmla="*/ 24 h 38"/>
                <a:gd name="T30" fmla="*/ 0 w 38"/>
                <a:gd name="T31" fmla="*/ 19 h 38"/>
                <a:gd name="T32" fmla="*/ 2 w 38"/>
                <a:gd name="T33" fmla="*/ 14 h 38"/>
                <a:gd name="T34" fmla="*/ 5 w 38"/>
                <a:gd name="T35" fmla="*/ 9 h 38"/>
                <a:gd name="T36" fmla="*/ 8 w 38"/>
                <a:gd name="T37" fmla="*/ 3 h 38"/>
                <a:gd name="T38" fmla="*/ 14 w 38"/>
                <a:gd name="T39" fmla="*/ 2 h 38"/>
                <a:gd name="T40" fmla="*/ 19 w 38"/>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19" y="0"/>
                  </a:moveTo>
                  <a:lnTo>
                    <a:pt x="26" y="2"/>
                  </a:lnTo>
                  <a:lnTo>
                    <a:pt x="31" y="3"/>
                  </a:lnTo>
                  <a:lnTo>
                    <a:pt x="34" y="7"/>
                  </a:lnTo>
                  <a:lnTo>
                    <a:pt x="38" y="14"/>
                  </a:lnTo>
                  <a:lnTo>
                    <a:pt x="38" y="19"/>
                  </a:lnTo>
                  <a:lnTo>
                    <a:pt x="38" y="24"/>
                  </a:lnTo>
                  <a:lnTo>
                    <a:pt x="34" y="29"/>
                  </a:lnTo>
                  <a:lnTo>
                    <a:pt x="31" y="35"/>
                  </a:lnTo>
                  <a:lnTo>
                    <a:pt x="26" y="36"/>
                  </a:lnTo>
                  <a:lnTo>
                    <a:pt x="19" y="38"/>
                  </a:lnTo>
                  <a:lnTo>
                    <a:pt x="14" y="36"/>
                  </a:lnTo>
                  <a:lnTo>
                    <a:pt x="8" y="35"/>
                  </a:lnTo>
                  <a:lnTo>
                    <a:pt x="5" y="29"/>
                  </a:lnTo>
                  <a:lnTo>
                    <a:pt x="2" y="24"/>
                  </a:lnTo>
                  <a:lnTo>
                    <a:pt x="0" y="19"/>
                  </a:lnTo>
                  <a:lnTo>
                    <a:pt x="2" y="14"/>
                  </a:lnTo>
                  <a:lnTo>
                    <a:pt x="5" y="9"/>
                  </a:lnTo>
                  <a:lnTo>
                    <a:pt x="8" y="3"/>
                  </a:lnTo>
                  <a:lnTo>
                    <a:pt x="14" y="2"/>
                  </a:lnTo>
                  <a:lnTo>
                    <a:pt x="19" y="0"/>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185"/>
            <p:cNvSpPr>
              <a:spLocks/>
            </p:cNvSpPr>
            <p:nvPr/>
          </p:nvSpPr>
          <p:spPr bwMode="auto">
            <a:xfrm>
              <a:off x="3079751" y="5226051"/>
              <a:ext cx="30163" cy="30163"/>
            </a:xfrm>
            <a:custGeom>
              <a:avLst/>
              <a:gdLst>
                <a:gd name="T0" fmla="*/ 19 w 38"/>
                <a:gd name="T1" fmla="*/ 0 h 38"/>
                <a:gd name="T2" fmla="*/ 24 w 38"/>
                <a:gd name="T3" fmla="*/ 2 h 38"/>
                <a:gd name="T4" fmla="*/ 29 w 38"/>
                <a:gd name="T5" fmla="*/ 4 h 38"/>
                <a:gd name="T6" fmla="*/ 34 w 38"/>
                <a:gd name="T7" fmla="*/ 9 h 38"/>
                <a:gd name="T8" fmla="*/ 36 w 38"/>
                <a:gd name="T9" fmla="*/ 14 h 38"/>
                <a:gd name="T10" fmla="*/ 38 w 38"/>
                <a:gd name="T11" fmla="*/ 19 h 38"/>
                <a:gd name="T12" fmla="*/ 36 w 38"/>
                <a:gd name="T13" fmla="*/ 24 h 38"/>
                <a:gd name="T14" fmla="*/ 34 w 38"/>
                <a:gd name="T15" fmla="*/ 30 h 38"/>
                <a:gd name="T16" fmla="*/ 29 w 38"/>
                <a:gd name="T17" fmla="*/ 35 h 38"/>
                <a:gd name="T18" fmla="*/ 24 w 38"/>
                <a:gd name="T19" fmla="*/ 37 h 38"/>
                <a:gd name="T20" fmla="*/ 19 w 38"/>
                <a:gd name="T21" fmla="*/ 38 h 38"/>
                <a:gd name="T22" fmla="*/ 13 w 38"/>
                <a:gd name="T23" fmla="*/ 37 h 38"/>
                <a:gd name="T24" fmla="*/ 8 w 38"/>
                <a:gd name="T25" fmla="*/ 35 h 38"/>
                <a:gd name="T26" fmla="*/ 3 w 38"/>
                <a:gd name="T27" fmla="*/ 30 h 38"/>
                <a:gd name="T28" fmla="*/ 1 w 38"/>
                <a:gd name="T29" fmla="*/ 24 h 38"/>
                <a:gd name="T30" fmla="*/ 0 w 38"/>
                <a:gd name="T31" fmla="*/ 19 h 38"/>
                <a:gd name="T32" fmla="*/ 1 w 38"/>
                <a:gd name="T33" fmla="*/ 14 h 38"/>
                <a:gd name="T34" fmla="*/ 3 w 38"/>
                <a:gd name="T35" fmla="*/ 9 h 38"/>
                <a:gd name="T36" fmla="*/ 8 w 38"/>
                <a:gd name="T37" fmla="*/ 4 h 38"/>
                <a:gd name="T38" fmla="*/ 13 w 38"/>
                <a:gd name="T39" fmla="*/ 2 h 38"/>
                <a:gd name="T40" fmla="*/ 19 w 38"/>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19" y="0"/>
                  </a:moveTo>
                  <a:lnTo>
                    <a:pt x="24" y="2"/>
                  </a:lnTo>
                  <a:lnTo>
                    <a:pt x="29" y="4"/>
                  </a:lnTo>
                  <a:lnTo>
                    <a:pt x="34" y="9"/>
                  </a:lnTo>
                  <a:lnTo>
                    <a:pt x="36" y="14"/>
                  </a:lnTo>
                  <a:lnTo>
                    <a:pt x="38" y="19"/>
                  </a:lnTo>
                  <a:lnTo>
                    <a:pt x="36" y="24"/>
                  </a:lnTo>
                  <a:lnTo>
                    <a:pt x="34" y="30"/>
                  </a:lnTo>
                  <a:lnTo>
                    <a:pt x="29" y="35"/>
                  </a:lnTo>
                  <a:lnTo>
                    <a:pt x="24" y="37"/>
                  </a:lnTo>
                  <a:lnTo>
                    <a:pt x="19" y="38"/>
                  </a:lnTo>
                  <a:lnTo>
                    <a:pt x="13" y="37"/>
                  </a:lnTo>
                  <a:lnTo>
                    <a:pt x="8" y="35"/>
                  </a:lnTo>
                  <a:lnTo>
                    <a:pt x="3" y="30"/>
                  </a:lnTo>
                  <a:lnTo>
                    <a:pt x="1" y="24"/>
                  </a:lnTo>
                  <a:lnTo>
                    <a:pt x="0" y="19"/>
                  </a:lnTo>
                  <a:lnTo>
                    <a:pt x="1" y="14"/>
                  </a:lnTo>
                  <a:lnTo>
                    <a:pt x="3" y="9"/>
                  </a:lnTo>
                  <a:lnTo>
                    <a:pt x="8" y="4"/>
                  </a:lnTo>
                  <a:lnTo>
                    <a:pt x="13" y="2"/>
                  </a:lnTo>
                  <a:lnTo>
                    <a:pt x="19" y="0"/>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186"/>
            <p:cNvSpPr>
              <a:spLocks/>
            </p:cNvSpPr>
            <p:nvPr/>
          </p:nvSpPr>
          <p:spPr bwMode="auto">
            <a:xfrm>
              <a:off x="3051176" y="5281613"/>
              <a:ext cx="30163" cy="28575"/>
            </a:xfrm>
            <a:custGeom>
              <a:avLst/>
              <a:gdLst>
                <a:gd name="T0" fmla="*/ 17 w 36"/>
                <a:gd name="T1" fmla="*/ 0 h 36"/>
                <a:gd name="T2" fmla="*/ 24 w 36"/>
                <a:gd name="T3" fmla="*/ 0 h 36"/>
                <a:gd name="T4" fmla="*/ 29 w 36"/>
                <a:gd name="T5" fmla="*/ 4 h 36"/>
                <a:gd name="T6" fmla="*/ 33 w 36"/>
                <a:gd name="T7" fmla="*/ 7 h 36"/>
                <a:gd name="T8" fmla="*/ 36 w 36"/>
                <a:gd name="T9" fmla="*/ 12 h 36"/>
                <a:gd name="T10" fmla="*/ 36 w 36"/>
                <a:gd name="T11" fmla="*/ 19 h 36"/>
                <a:gd name="T12" fmla="*/ 36 w 36"/>
                <a:gd name="T13" fmla="*/ 24 h 36"/>
                <a:gd name="T14" fmla="*/ 33 w 36"/>
                <a:gd name="T15" fmla="*/ 29 h 36"/>
                <a:gd name="T16" fmla="*/ 29 w 36"/>
                <a:gd name="T17" fmla="*/ 33 h 36"/>
                <a:gd name="T18" fmla="*/ 24 w 36"/>
                <a:gd name="T19" fmla="*/ 36 h 36"/>
                <a:gd name="T20" fmla="*/ 17 w 36"/>
                <a:gd name="T21" fmla="*/ 36 h 36"/>
                <a:gd name="T22" fmla="*/ 12 w 36"/>
                <a:gd name="T23" fmla="*/ 36 h 36"/>
                <a:gd name="T24" fmla="*/ 7 w 36"/>
                <a:gd name="T25" fmla="*/ 33 h 36"/>
                <a:gd name="T26" fmla="*/ 3 w 36"/>
                <a:gd name="T27" fmla="*/ 29 h 36"/>
                <a:gd name="T28" fmla="*/ 0 w 36"/>
                <a:gd name="T29" fmla="*/ 24 h 36"/>
                <a:gd name="T30" fmla="*/ 0 w 36"/>
                <a:gd name="T31" fmla="*/ 19 h 36"/>
                <a:gd name="T32" fmla="*/ 0 w 36"/>
                <a:gd name="T33" fmla="*/ 12 h 36"/>
                <a:gd name="T34" fmla="*/ 3 w 36"/>
                <a:gd name="T35" fmla="*/ 7 h 36"/>
                <a:gd name="T36" fmla="*/ 7 w 36"/>
                <a:gd name="T37" fmla="*/ 4 h 36"/>
                <a:gd name="T38" fmla="*/ 12 w 36"/>
                <a:gd name="T39" fmla="*/ 0 h 36"/>
                <a:gd name="T40" fmla="*/ 17 w 36"/>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6">
                  <a:moveTo>
                    <a:pt x="17" y="0"/>
                  </a:moveTo>
                  <a:lnTo>
                    <a:pt x="24" y="0"/>
                  </a:lnTo>
                  <a:lnTo>
                    <a:pt x="29" y="4"/>
                  </a:lnTo>
                  <a:lnTo>
                    <a:pt x="33" y="7"/>
                  </a:lnTo>
                  <a:lnTo>
                    <a:pt x="36" y="12"/>
                  </a:lnTo>
                  <a:lnTo>
                    <a:pt x="36" y="19"/>
                  </a:lnTo>
                  <a:lnTo>
                    <a:pt x="36" y="24"/>
                  </a:lnTo>
                  <a:lnTo>
                    <a:pt x="33" y="29"/>
                  </a:lnTo>
                  <a:lnTo>
                    <a:pt x="29" y="33"/>
                  </a:lnTo>
                  <a:lnTo>
                    <a:pt x="24" y="36"/>
                  </a:lnTo>
                  <a:lnTo>
                    <a:pt x="17" y="36"/>
                  </a:lnTo>
                  <a:lnTo>
                    <a:pt x="12" y="36"/>
                  </a:lnTo>
                  <a:lnTo>
                    <a:pt x="7" y="33"/>
                  </a:lnTo>
                  <a:lnTo>
                    <a:pt x="3" y="29"/>
                  </a:lnTo>
                  <a:lnTo>
                    <a:pt x="0" y="24"/>
                  </a:lnTo>
                  <a:lnTo>
                    <a:pt x="0" y="19"/>
                  </a:lnTo>
                  <a:lnTo>
                    <a:pt x="0" y="12"/>
                  </a:lnTo>
                  <a:lnTo>
                    <a:pt x="3" y="7"/>
                  </a:lnTo>
                  <a:lnTo>
                    <a:pt x="7" y="4"/>
                  </a:lnTo>
                  <a:lnTo>
                    <a:pt x="12" y="0"/>
                  </a:lnTo>
                  <a:lnTo>
                    <a:pt x="17" y="0"/>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87"/>
            <p:cNvSpPr>
              <a:spLocks/>
            </p:cNvSpPr>
            <p:nvPr/>
          </p:nvSpPr>
          <p:spPr bwMode="auto">
            <a:xfrm>
              <a:off x="3432176" y="5281613"/>
              <a:ext cx="28575" cy="28575"/>
            </a:xfrm>
            <a:custGeom>
              <a:avLst/>
              <a:gdLst>
                <a:gd name="T0" fmla="*/ 19 w 36"/>
                <a:gd name="T1" fmla="*/ 0 h 36"/>
                <a:gd name="T2" fmla="*/ 24 w 36"/>
                <a:gd name="T3" fmla="*/ 0 h 36"/>
                <a:gd name="T4" fmla="*/ 29 w 36"/>
                <a:gd name="T5" fmla="*/ 4 h 36"/>
                <a:gd name="T6" fmla="*/ 32 w 36"/>
                <a:gd name="T7" fmla="*/ 7 h 36"/>
                <a:gd name="T8" fmla="*/ 36 w 36"/>
                <a:gd name="T9" fmla="*/ 12 h 36"/>
                <a:gd name="T10" fmla="*/ 36 w 36"/>
                <a:gd name="T11" fmla="*/ 19 h 36"/>
                <a:gd name="T12" fmla="*/ 36 w 36"/>
                <a:gd name="T13" fmla="*/ 24 h 36"/>
                <a:gd name="T14" fmla="*/ 32 w 36"/>
                <a:gd name="T15" fmla="*/ 29 h 36"/>
                <a:gd name="T16" fmla="*/ 29 w 36"/>
                <a:gd name="T17" fmla="*/ 33 h 36"/>
                <a:gd name="T18" fmla="*/ 24 w 36"/>
                <a:gd name="T19" fmla="*/ 36 h 36"/>
                <a:gd name="T20" fmla="*/ 19 w 36"/>
                <a:gd name="T21" fmla="*/ 36 h 36"/>
                <a:gd name="T22" fmla="*/ 12 w 36"/>
                <a:gd name="T23" fmla="*/ 36 h 36"/>
                <a:gd name="T24" fmla="*/ 7 w 36"/>
                <a:gd name="T25" fmla="*/ 33 h 36"/>
                <a:gd name="T26" fmla="*/ 3 w 36"/>
                <a:gd name="T27" fmla="*/ 29 h 36"/>
                <a:gd name="T28" fmla="*/ 0 w 36"/>
                <a:gd name="T29" fmla="*/ 24 h 36"/>
                <a:gd name="T30" fmla="*/ 0 w 36"/>
                <a:gd name="T31" fmla="*/ 19 h 36"/>
                <a:gd name="T32" fmla="*/ 0 w 36"/>
                <a:gd name="T33" fmla="*/ 12 h 36"/>
                <a:gd name="T34" fmla="*/ 3 w 36"/>
                <a:gd name="T35" fmla="*/ 7 h 36"/>
                <a:gd name="T36" fmla="*/ 7 w 36"/>
                <a:gd name="T37" fmla="*/ 4 h 36"/>
                <a:gd name="T38" fmla="*/ 12 w 36"/>
                <a:gd name="T39" fmla="*/ 0 h 36"/>
                <a:gd name="T40" fmla="*/ 19 w 36"/>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6">
                  <a:moveTo>
                    <a:pt x="19" y="0"/>
                  </a:moveTo>
                  <a:lnTo>
                    <a:pt x="24" y="0"/>
                  </a:lnTo>
                  <a:lnTo>
                    <a:pt x="29" y="4"/>
                  </a:lnTo>
                  <a:lnTo>
                    <a:pt x="32" y="7"/>
                  </a:lnTo>
                  <a:lnTo>
                    <a:pt x="36" y="12"/>
                  </a:lnTo>
                  <a:lnTo>
                    <a:pt x="36" y="19"/>
                  </a:lnTo>
                  <a:lnTo>
                    <a:pt x="36" y="24"/>
                  </a:lnTo>
                  <a:lnTo>
                    <a:pt x="32" y="29"/>
                  </a:lnTo>
                  <a:lnTo>
                    <a:pt x="29" y="33"/>
                  </a:lnTo>
                  <a:lnTo>
                    <a:pt x="24" y="36"/>
                  </a:lnTo>
                  <a:lnTo>
                    <a:pt x="19" y="36"/>
                  </a:lnTo>
                  <a:lnTo>
                    <a:pt x="12" y="36"/>
                  </a:lnTo>
                  <a:lnTo>
                    <a:pt x="7" y="33"/>
                  </a:lnTo>
                  <a:lnTo>
                    <a:pt x="3" y="29"/>
                  </a:lnTo>
                  <a:lnTo>
                    <a:pt x="0" y="24"/>
                  </a:lnTo>
                  <a:lnTo>
                    <a:pt x="0" y="19"/>
                  </a:lnTo>
                  <a:lnTo>
                    <a:pt x="0" y="12"/>
                  </a:lnTo>
                  <a:lnTo>
                    <a:pt x="3" y="7"/>
                  </a:lnTo>
                  <a:lnTo>
                    <a:pt x="7" y="4"/>
                  </a:lnTo>
                  <a:lnTo>
                    <a:pt x="12" y="0"/>
                  </a:lnTo>
                  <a:lnTo>
                    <a:pt x="19" y="0"/>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88"/>
            <p:cNvSpPr>
              <a:spLocks/>
            </p:cNvSpPr>
            <p:nvPr/>
          </p:nvSpPr>
          <p:spPr bwMode="auto">
            <a:xfrm>
              <a:off x="3403601" y="5226051"/>
              <a:ext cx="30163" cy="30163"/>
            </a:xfrm>
            <a:custGeom>
              <a:avLst/>
              <a:gdLst>
                <a:gd name="T0" fmla="*/ 19 w 38"/>
                <a:gd name="T1" fmla="*/ 0 h 38"/>
                <a:gd name="T2" fmla="*/ 25 w 38"/>
                <a:gd name="T3" fmla="*/ 2 h 38"/>
                <a:gd name="T4" fmla="*/ 30 w 38"/>
                <a:gd name="T5" fmla="*/ 4 h 38"/>
                <a:gd name="T6" fmla="*/ 35 w 38"/>
                <a:gd name="T7" fmla="*/ 9 h 38"/>
                <a:gd name="T8" fmla="*/ 37 w 38"/>
                <a:gd name="T9" fmla="*/ 14 h 38"/>
                <a:gd name="T10" fmla="*/ 38 w 38"/>
                <a:gd name="T11" fmla="*/ 19 h 38"/>
                <a:gd name="T12" fmla="*/ 37 w 38"/>
                <a:gd name="T13" fmla="*/ 24 h 38"/>
                <a:gd name="T14" fmla="*/ 35 w 38"/>
                <a:gd name="T15" fmla="*/ 30 h 38"/>
                <a:gd name="T16" fmla="*/ 30 w 38"/>
                <a:gd name="T17" fmla="*/ 35 h 38"/>
                <a:gd name="T18" fmla="*/ 25 w 38"/>
                <a:gd name="T19" fmla="*/ 37 h 38"/>
                <a:gd name="T20" fmla="*/ 19 w 38"/>
                <a:gd name="T21" fmla="*/ 38 h 38"/>
                <a:gd name="T22" fmla="*/ 14 w 38"/>
                <a:gd name="T23" fmla="*/ 37 h 38"/>
                <a:gd name="T24" fmla="*/ 9 w 38"/>
                <a:gd name="T25" fmla="*/ 35 h 38"/>
                <a:gd name="T26" fmla="*/ 4 w 38"/>
                <a:gd name="T27" fmla="*/ 30 h 38"/>
                <a:gd name="T28" fmla="*/ 2 w 38"/>
                <a:gd name="T29" fmla="*/ 24 h 38"/>
                <a:gd name="T30" fmla="*/ 0 w 38"/>
                <a:gd name="T31" fmla="*/ 19 h 38"/>
                <a:gd name="T32" fmla="*/ 2 w 38"/>
                <a:gd name="T33" fmla="*/ 14 h 38"/>
                <a:gd name="T34" fmla="*/ 4 w 38"/>
                <a:gd name="T35" fmla="*/ 9 h 38"/>
                <a:gd name="T36" fmla="*/ 9 w 38"/>
                <a:gd name="T37" fmla="*/ 4 h 38"/>
                <a:gd name="T38" fmla="*/ 14 w 38"/>
                <a:gd name="T39" fmla="*/ 2 h 38"/>
                <a:gd name="T40" fmla="*/ 19 w 38"/>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19" y="0"/>
                  </a:moveTo>
                  <a:lnTo>
                    <a:pt x="25" y="2"/>
                  </a:lnTo>
                  <a:lnTo>
                    <a:pt x="30" y="4"/>
                  </a:lnTo>
                  <a:lnTo>
                    <a:pt x="35" y="9"/>
                  </a:lnTo>
                  <a:lnTo>
                    <a:pt x="37" y="14"/>
                  </a:lnTo>
                  <a:lnTo>
                    <a:pt x="38" y="19"/>
                  </a:lnTo>
                  <a:lnTo>
                    <a:pt x="37" y="24"/>
                  </a:lnTo>
                  <a:lnTo>
                    <a:pt x="35" y="30"/>
                  </a:lnTo>
                  <a:lnTo>
                    <a:pt x="30" y="35"/>
                  </a:lnTo>
                  <a:lnTo>
                    <a:pt x="25" y="37"/>
                  </a:lnTo>
                  <a:lnTo>
                    <a:pt x="19" y="38"/>
                  </a:lnTo>
                  <a:lnTo>
                    <a:pt x="14" y="37"/>
                  </a:lnTo>
                  <a:lnTo>
                    <a:pt x="9" y="35"/>
                  </a:lnTo>
                  <a:lnTo>
                    <a:pt x="4" y="30"/>
                  </a:lnTo>
                  <a:lnTo>
                    <a:pt x="2" y="24"/>
                  </a:lnTo>
                  <a:lnTo>
                    <a:pt x="0" y="19"/>
                  </a:lnTo>
                  <a:lnTo>
                    <a:pt x="2" y="14"/>
                  </a:lnTo>
                  <a:lnTo>
                    <a:pt x="4" y="9"/>
                  </a:lnTo>
                  <a:lnTo>
                    <a:pt x="9" y="4"/>
                  </a:lnTo>
                  <a:lnTo>
                    <a:pt x="14" y="2"/>
                  </a:lnTo>
                  <a:lnTo>
                    <a:pt x="19" y="0"/>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89"/>
            <p:cNvSpPr>
              <a:spLocks/>
            </p:cNvSpPr>
            <p:nvPr/>
          </p:nvSpPr>
          <p:spPr bwMode="auto">
            <a:xfrm>
              <a:off x="3359151" y="5181601"/>
              <a:ext cx="28575" cy="30163"/>
            </a:xfrm>
            <a:custGeom>
              <a:avLst/>
              <a:gdLst>
                <a:gd name="T0" fmla="*/ 19 w 36"/>
                <a:gd name="T1" fmla="*/ 0 h 38"/>
                <a:gd name="T2" fmla="*/ 24 w 36"/>
                <a:gd name="T3" fmla="*/ 2 h 38"/>
                <a:gd name="T4" fmla="*/ 29 w 36"/>
                <a:gd name="T5" fmla="*/ 3 h 38"/>
                <a:gd name="T6" fmla="*/ 33 w 36"/>
                <a:gd name="T7" fmla="*/ 9 h 38"/>
                <a:gd name="T8" fmla="*/ 36 w 36"/>
                <a:gd name="T9" fmla="*/ 14 h 38"/>
                <a:gd name="T10" fmla="*/ 36 w 36"/>
                <a:gd name="T11" fmla="*/ 19 h 38"/>
                <a:gd name="T12" fmla="*/ 36 w 36"/>
                <a:gd name="T13" fmla="*/ 24 h 38"/>
                <a:gd name="T14" fmla="*/ 33 w 36"/>
                <a:gd name="T15" fmla="*/ 29 h 38"/>
                <a:gd name="T16" fmla="*/ 29 w 36"/>
                <a:gd name="T17" fmla="*/ 35 h 38"/>
                <a:gd name="T18" fmla="*/ 24 w 36"/>
                <a:gd name="T19" fmla="*/ 36 h 38"/>
                <a:gd name="T20" fmla="*/ 19 w 36"/>
                <a:gd name="T21" fmla="*/ 38 h 38"/>
                <a:gd name="T22" fmla="*/ 12 w 36"/>
                <a:gd name="T23" fmla="*/ 36 h 38"/>
                <a:gd name="T24" fmla="*/ 7 w 36"/>
                <a:gd name="T25" fmla="*/ 35 h 38"/>
                <a:gd name="T26" fmla="*/ 3 w 36"/>
                <a:gd name="T27" fmla="*/ 29 h 38"/>
                <a:gd name="T28" fmla="*/ 0 w 36"/>
                <a:gd name="T29" fmla="*/ 24 h 38"/>
                <a:gd name="T30" fmla="*/ 0 w 36"/>
                <a:gd name="T31" fmla="*/ 19 h 38"/>
                <a:gd name="T32" fmla="*/ 0 w 36"/>
                <a:gd name="T33" fmla="*/ 14 h 38"/>
                <a:gd name="T34" fmla="*/ 3 w 36"/>
                <a:gd name="T35" fmla="*/ 7 h 38"/>
                <a:gd name="T36" fmla="*/ 7 w 36"/>
                <a:gd name="T37" fmla="*/ 3 h 38"/>
                <a:gd name="T38" fmla="*/ 12 w 36"/>
                <a:gd name="T39" fmla="*/ 2 h 38"/>
                <a:gd name="T40" fmla="*/ 19 w 36"/>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8">
                  <a:moveTo>
                    <a:pt x="19" y="0"/>
                  </a:moveTo>
                  <a:lnTo>
                    <a:pt x="24" y="2"/>
                  </a:lnTo>
                  <a:lnTo>
                    <a:pt x="29" y="3"/>
                  </a:lnTo>
                  <a:lnTo>
                    <a:pt x="33" y="9"/>
                  </a:lnTo>
                  <a:lnTo>
                    <a:pt x="36" y="14"/>
                  </a:lnTo>
                  <a:lnTo>
                    <a:pt x="36" y="19"/>
                  </a:lnTo>
                  <a:lnTo>
                    <a:pt x="36" y="24"/>
                  </a:lnTo>
                  <a:lnTo>
                    <a:pt x="33" y="29"/>
                  </a:lnTo>
                  <a:lnTo>
                    <a:pt x="29" y="35"/>
                  </a:lnTo>
                  <a:lnTo>
                    <a:pt x="24" y="36"/>
                  </a:lnTo>
                  <a:lnTo>
                    <a:pt x="19" y="38"/>
                  </a:lnTo>
                  <a:lnTo>
                    <a:pt x="12" y="36"/>
                  </a:lnTo>
                  <a:lnTo>
                    <a:pt x="7" y="35"/>
                  </a:lnTo>
                  <a:lnTo>
                    <a:pt x="3" y="29"/>
                  </a:lnTo>
                  <a:lnTo>
                    <a:pt x="0" y="24"/>
                  </a:lnTo>
                  <a:lnTo>
                    <a:pt x="0" y="19"/>
                  </a:lnTo>
                  <a:lnTo>
                    <a:pt x="0" y="14"/>
                  </a:lnTo>
                  <a:lnTo>
                    <a:pt x="3" y="7"/>
                  </a:lnTo>
                  <a:lnTo>
                    <a:pt x="7" y="3"/>
                  </a:lnTo>
                  <a:lnTo>
                    <a:pt x="12" y="2"/>
                  </a:lnTo>
                  <a:lnTo>
                    <a:pt x="19" y="0"/>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90"/>
            <p:cNvSpPr>
              <a:spLocks/>
            </p:cNvSpPr>
            <p:nvPr/>
          </p:nvSpPr>
          <p:spPr bwMode="auto">
            <a:xfrm>
              <a:off x="3179763" y="5534026"/>
              <a:ext cx="30163" cy="28575"/>
            </a:xfrm>
            <a:custGeom>
              <a:avLst/>
              <a:gdLst>
                <a:gd name="T0" fmla="*/ 19 w 38"/>
                <a:gd name="T1" fmla="*/ 0 h 36"/>
                <a:gd name="T2" fmla="*/ 24 w 38"/>
                <a:gd name="T3" fmla="*/ 0 h 36"/>
                <a:gd name="T4" fmla="*/ 29 w 38"/>
                <a:gd name="T5" fmla="*/ 4 h 36"/>
                <a:gd name="T6" fmla="*/ 34 w 38"/>
                <a:gd name="T7" fmla="*/ 7 h 36"/>
                <a:gd name="T8" fmla="*/ 36 w 38"/>
                <a:gd name="T9" fmla="*/ 12 h 36"/>
                <a:gd name="T10" fmla="*/ 38 w 38"/>
                <a:gd name="T11" fmla="*/ 17 h 36"/>
                <a:gd name="T12" fmla="*/ 36 w 38"/>
                <a:gd name="T13" fmla="*/ 24 h 36"/>
                <a:gd name="T14" fmla="*/ 34 w 38"/>
                <a:gd name="T15" fmla="*/ 29 h 36"/>
                <a:gd name="T16" fmla="*/ 29 w 38"/>
                <a:gd name="T17" fmla="*/ 33 h 36"/>
                <a:gd name="T18" fmla="*/ 24 w 38"/>
                <a:gd name="T19" fmla="*/ 36 h 36"/>
                <a:gd name="T20" fmla="*/ 19 w 38"/>
                <a:gd name="T21" fmla="*/ 36 h 36"/>
                <a:gd name="T22" fmla="*/ 13 w 38"/>
                <a:gd name="T23" fmla="*/ 36 h 36"/>
                <a:gd name="T24" fmla="*/ 8 w 38"/>
                <a:gd name="T25" fmla="*/ 33 h 36"/>
                <a:gd name="T26" fmla="*/ 3 w 38"/>
                <a:gd name="T27" fmla="*/ 29 h 36"/>
                <a:gd name="T28" fmla="*/ 1 w 38"/>
                <a:gd name="T29" fmla="*/ 24 h 36"/>
                <a:gd name="T30" fmla="*/ 0 w 38"/>
                <a:gd name="T31" fmla="*/ 17 h 36"/>
                <a:gd name="T32" fmla="*/ 1 w 38"/>
                <a:gd name="T33" fmla="*/ 12 h 36"/>
                <a:gd name="T34" fmla="*/ 3 w 38"/>
                <a:gd name="T35" fmla="*/ 7 h 36"/>
                <a:gd name="T36" fmla="*/ 8 w 38"/>
                <a:gd name="T37" fmla="*/ 4 h 36"/>
                <a:gd name="T38" fmla="*/ 13 w 38"/>
                <a:gd name="T39" fmla="*/ 0 h 36"/>
                <a:gd name="T40" fmla="*/ 19 w 38"/>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6">
                  <a:moveTo>
                    <a:pt x="19" y="0"/>
                  </a:moveTo>
                  <a:lnTo>
                    <a:pt x="24" y="0"/>
                  </a:lnTo>
                  <a:lnTo>
                    <a:pt x="29" y="4"/>
                  </a:lnTo>
                  <a:lnTo>
                    <a:pt x="34" y="7"/>
                  </a:lnTo>
                  <a:lnTo>
                    <a:pt x="36" y="12"/>
                  </a:lnTo>
                  <a:lnTo>
                    <a:pt x="38" y="17"/>
                  </a:lnTo>
                  <a:lnTo>
                    <a:pt x="36" y="24"/>
                  </a:lnTo>
                  <a:lnTo>
                    <a:pt x="34" y="29"/>
                  </a:lnTo>
                  <a:lnTo>
                    <a:pt x="29" y="33"/>
                  </a:lnTo>
                  <a:lnTo>
                    <a:pt x="24" y="36"/>
                  </a:lnTo>
                  <a:lnTo>
                    <a:pt x="19" y="36"/>
                  </a:lnTo>
                  <a:lnTo>
                    <a:pt x="13" y="36"/>
                  </a:lnTo>
                  <a:lnTo>
                    <a:pt x="8" y="33"/>
                  </a:lnTo>
                  <a:lnTo>
                    <a:pt x="3" y="29"/>
                  </a:lnTo>
                  <a:lnTo>
                    <a:pt x="1" y="24"/>
                  </a:lnTo>
                  <a:lnTo>
                    <a:pt x="0" y="17"/>
                  </a:lnTo>
                  <a:lnTo>
                    <a:pt x="1" y="12"/>
                  </a:lnTo>
                  <a:lnTo>
                    <a:pt x="3" y="7"/>
                  </a:lnTo>
                  <a:lnTo>
                    <a:pt x="8" y="4"/>
                  </a:lnTo>
                  <a:lnTo>
                    <a:pt x="13" y="0"/>
                  </a:lnTo>
                  <a:lnTo>
                    <a:pt x="19" y="0"/>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0" name="Group 49"/>
          <p:cNvGrpSpPr>
            <a:grpSpLocks noChangeAspect="1"/>
          </p:cNvGrpSpPr>
          <p:nvPr/>
        </p:nvGrpSpPr>
        <p:grpSpPr>
          <a:xfrm>
            <a:off x="1121407" y="1527358"/>
            <a:ext cx="850232" cy="1003449"/>
            <a:chOff x="2551157" y="2336154"/>
            <a:chExt cx="691392" cy="815986"/>
          </a:xfrm>
        </p:grpSpPr>
        <p:sp>
          <p:nvSpPr>
            <p:cNvPr id="51" name="Freeform 1498"/>
            <p:cNvSpPr>
              <a:spLocks/>
            </p:cNvSpPr>
            <p:nvPr/>
          </p:nvSpPr>
          <p:spPr bwMode="auto">
            <a:xfrm>
              <a:off x="2863662" y="2336154"/>
              <a:ext cx="65361" cy="133785"/>
            </a:xfrm>
            <a:custGeom>
              <a:avLst/>
              <a:gdLst>
                <a:gd name="T0" fmla="*/ 7 w 64"/>
                <a:gd name="T1" fmla="*/ 108 h 131"/>
                <a:gd name="T2" fmla="*/ 8 w 64"/>
                <a:gd name="T3" fmla="*/ 115 h 131"/>
                <a:gd name="T4" fmla="*/ 12 w 64"/>
                <a:gd name="T5" fmla="*/ 122 h 131"/>
                <a:gd name="T6" fmla="*/ 17 w 64"/>
                <a:gd name="T7" fmla="*/ 127 h 131"/>
                <a:gd name="T8" fmla="*/ 24 w 64"/>
                <a:gd name="T9" fmla="*/ 131 h 131"/>
                <a:gd name="T10" fmla="*/ 31 w 64"/>
                <a:gd name="T11" fmla="*/ 131 h 131"/>
                <a:gd name="T12" fmla="*/ 38 w 64"/>
                <a:gd name="T13" fmla="*/ 131 h 131"/>
                <a:gd name="T14" fmla="*/ 43 w 64"/>
                <a:gd name="T15" fmla="*/ 129 h 131"/>
                <a:gd name="T16" fmla="*/ 48 w 64"/>
                <a:gd name="T17" fmla="*/ 126 h 131"/>
                <a:gd name="T18" fmla="*/ 54 w 64"/>
                <a:gd name="T19" fmla="*/ 120 h 131"/>
                <a:gd name="T20" fmla="*/ 57 w 64"/>
                <a:gd name="T21" fmla="*/ 115 h 131"/>
                <a:gd name="T22" fmla="*/ 59 w 64"/>
                <a:gd name="T23" fmla="*/ 108 h 131"/>
                <a:gd name="T24" fmla="*/ 64 w 64"/>
                <a:gd name="T25" fmla="*/ 35 h 131"/>
                <a:gd name="T26" fmla="*/ 64 w 64"/>
                <a:gd name="T27" fmla="*/ 30 h 131"/>
                <a:gd name="T28" fmla="*/ 59 w 64"/>
                <a:gd name="T29" fmla="*/ 14 h 131"/>
                <a:gd name="T30" fmla="*/ 47 w 64"/>
                <a:gd name="T31" fmla="*/ 3 h 131"/>
                <a:gd name="T32" fmla="*/ 29 w 64"/>
                <a:gd name="T33" fmla="*/ 0 h 131"/>
                <a:gd name="T34" fmla="*/ 14 w 64"/>
                <a:gd name="T35" fmla="*/ 7 h 131"/>
                <a:gd name="T36" fmla="*/ 3 w 64"/>
                <a:gd name="T37" fmla="*/ 19 h 131"/>
                <a:gd name="T38" fmla="*/ 0 w 64"/>
                <a:gd name="T39" fmla="*/ 35 h 131"/>
                <a:gd name="T40" fmla="*/ 7 w 64"/>
                <a:gd name="T41" fmla="*/ 10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131">
                  <a:moveTo>
                    <a:pt x="7" y="108"/>
                  </a:moveTo>
                  <a:lnTo>
                    <a:pt x="8" y="115"/>
                  </a:lnTo>
                  <a:lnTo>
                    <a:pt x="12" y="122"/>
                  </a:lnTo>
                  <a:lnTo>
                    <a:pt x="17" y="127"/>
                  </a:lnTo>
                  <a:lnTo>
                    <a:pt x="24" y="131"/>
                  </a:lnTo>
                  <a:lnTo>
                    <a:pt x="31" y="131"/>
                  </a:lnTo>
                  <a:lnTo>
                    <a:pt x="38" y="131"/>
                  </a:lnTo>
                  <a:lnTo>
                    <a:pt x="43" y="129"/>
                  </a:lnTo>
                  <a:lnTo>
                    <a:pt x="48" y="126"/>
                  </a:lnTo>
                  <a:lnTo>
                    <a:pt x="54" y="120"/>
                  </a:lnTo>
                  <a:lnTo>
                    <a:pt x="57" y="115"/>
                  </a:lnTo>
                  <a:lnTo>
                    <a:pt x="59" y="108"/>
                  </a:lnTo>
                  <a:lnTo>
                    <a:pt x="64" y="35"/>
                  </a:lnTo>
                  <a:lnTo>
                    <a:pt x="64" y="30"/>
                  </a:lnTo>
                  <a:lnTo>
                    <a:pt x="59" y="14"/>
                  </a:lnTo>
                  <a:lnTo>
                    <a:pt x="47" y="3"/>
                  </a:lnTo>
                  <a:lnTo>
                    <a:pt x="29" y="0"/>
                  </a:lnTo>
                  <a:lnTo>
                    <a:pt x="14" y="7"/>
                  </a:lnTo>
                  <a:lnTo>
                    <a:pt x="3" y="19"/>
                  </a:lnTo>
                  <a:lnTo>
                    <a:pt x="0" y="35"/>
                  </a:lnTo>
                  <a:lnTo>
                    <a:pt x="7" y="108"/>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1499"/>
            <p:cNvSpPr>
              <a:spLocks/>
            </p:cNvSpPr>
            <p:nvPr/>
          </p:nvSpPr>
          <p:spPr bwMode="auto">
            <a:xfrm>
              <a:off x="3117955" y="2515896"/>
              <a:ext cx="124594" cy="97020"/>
            </a:xfrm>
            <a:custGeom>
              <a:avLst/>
              <a:gdLst>
                <a:gd name="T0" fmla="*/ 37 w 122"/>
                <a:gd name="T1" fmla="*/ 93 h 95"/>
                <a:gd name="T2" fmla="*/ 103 w 122"/>
                <a:gd name="T3" fmla="*/ 61 h 95"/>
                <a:gd name="T4" fmla="*/ 109 w 122"/>
                <a:gd name="T5" fmla="*/ 60 h 95"/>
                <a:gd name="T6" fmla="*/ 117 w 122"/>
                <a:gd name="T7" fmla="*/ 49 h 95"/>
                <a:gd name="T8" fmla="*/ 122 w 122"/>
                <a:gd name="T9" fmla="*/ 39 h 95"/>
                <a:gd name="T10" fmla="*/ 121 w 122"/>
                <a:gd name="T11" fmla="*/ 25 h 95"/>
                <a:gd name="T12" fmla="*/ 116 w 122"/>
                <a:gd name="T13" fmla="*/ 14 h 95"/>
                <a:gd name="T14" fmla="*/ 107 w 122"/>
                <a:gd name="T15" fmla="*/ 6 h 95"/>
                <a:gd name="T16" fmla="*/ 95 w 122"/>
                <a:gd name="T17" fmla="*/ 0 h 95"/>
                <a:gd name="T18" fmla="*/ 82 w 122"/>
                <a:gd name="T19" fmla="*/ 0 h 95"/>
                <a:gd name="T20" fmla="*/ 72 w 122"/>
                <a:gd name="T21" fmla="*/ 6 h 95"/>
                <a:gd name="T22" fmla="*/ 11 w 122"/>
                <a:gd name="T23" fmla="*/ 49 h 95"/>
                <a:gd name="T24" fmla="*/ 4 w 122"/>
                <a:gd name="T25" fmla="*/ 58 h 95"/>
                <a:gd name="T26" fmla="*/ 0 w 122"/>
                <a:gd name="T27" fmla="*/ 68 h 95"/>
                <a:gd name="T28" fmla="*/ 2 w 122"/>
                <a:gd name="T29" fmla="*/ 81 h 95"/>
                <a:gd name="T30" fmla="*/ 11 w 122"/>
                <a:gd name="T31" fmla="*/ 91 h 95"/>
                <a:gd name="T32" fmla="*/ 23 w 122"/>
                <a:gd name="T33" fmla="*/ 95 h 95"/>
                <a:gd name="T34" fmla="*/ 37 w 122"/>
                <a:gd name="T35" fmla="*/ 9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 h="95">
                  <a:moveTo>
                    <a:pt x="37" y="93"/>
                  </a:moveTo>
                  <a:lnTo>
                    <a:pt x="103" y="61"/>
                  </a:lnTo>
                  <a:lnTo>
                    <a:pt x="109" y="60"/>
                  </a:lnTo>
                  <a:lnTo>
                    <a:pt x="117" y="49"/>
                  </a:lnTo>
                  <a:lnTo>
                    <a:pt x="122" y="39"/>
                  </a:lnTo>
                  <a:lnTo>
                    <a:pt x="121" y="25"/>
                  </a:lnTo>
                  <a:lnTo>
                    <a:pt x="116" y="14"/>
                  </a:lnTo>
                  <a:lnTo>
                    <a:pt x="107" y="6"/>
                  </a:lnTo>
                  <a:lnTo>
                    <a:pt x="95" y="0"/>
                  </a:lnTo>
                  <a:lnTo>
                    <a:pt x="82" y="0"/>
                  </a:lnTo>
                  <a:lnTo>
                    <a:pt x="72" y="6"/>
                  </a:lnTo>
                  <a:lnTo>
                    <a:pt x="11" y="49"/>
                  </a:lnTo>
                  <a:lnTo>
                    <a:pt x="4" y="58"/>
                  </a:lnTo>
                  <a:lnTo>
                    <a:pt x="0" y="68"/>
                  </a:lnTo>
                  <a:lnTo>
                    <a:pt x="2" y="81"/>
                  </a:lnTo>
                  <a:lnTo>
                    <a:pt x="11" y="91"/>
                  </a:lnTo>
                  <a:lnTo>
                    <a:pt x="23" y="95"/>
                  </a:lnTo>
                  <a:lnTo>
                    <a:pt x="37" y="93"/>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500"/>
            <p:cNvSpPr>
              <a:spLocks/>
            </p:cNvSpPr>
            <p:nvPr/>
          </p:nvSpPr>
          <p:spPr bwMode="auto">
            <a:xfrm>
              <a:off x="3117955" y="2845763"/>
              <a:ext cx="124594" cy="95998"/>
            </a:xfrm>
            <a:custGeom>
              <a:avLst/>
              <a:gdLst>
                <a:gd name="T0" fmla="*/ 103 w 122"/>
                <a:gd name="T1" fmla="*/ 33 h 94"/>
                <a:gd name="T2" fmla="*/ 37 w 122"/>
                <a:gd name="T3" fmla="*/ 4 h 94"/>
                <a:gd name="T4" fmla="*/ 25 w 122"/>
                <a:gd name="T5" fmla="*/ 0 h 94"/>
                <a:gd name="T6" fmla="*/ 14 w 122"/>
                <a:gd name="T7" fmla="*/ 4 h 94"/>
                <a:gd name="T8" fmla="*/ 6 w 122"/>
                <a:gd name="T9" fmla="*/ 11 h 94"/>
                <a:gd name="T10" fmla="*/ 0 w 122"/>
                <a:gd name="T11" fmla="*/ 25 h 94"/>
                <a:gd name="T12" fmla="*/ 2 w 122"/>
                <a:gd name="T13" fmla="*/ 37 h 94"/>
                <a:gd name="T14" fmla="*/ 11 w 122"/>
                <a:gd name="T15" fmla="*/ 47 h 94"/>
                <a:gd name="T16" fmla="*/ 72 w 122"/>
                <a:gd name="T17" fmla="*/ 89 h 94"/>
                <a:gd name="T18" fmla="*/ 77 w 122"/>
                <a:gd name="T19" fmla="*/ 93 h 94"/>
                <a:gd name="T20" fmla="*/ 93 w 122"/>
                <a:gd name="T21" fmla="*/ 94 h 94"/>
                <a:gd name="T22" fmla="*/ 109 w 122"/>
                <a:gd name="T23" fmla="*/ 89 h 94"/>
                <a:gd name="T24" fmla="*/ 119 w 122"/>
                <a:gd name="T25" fmla="*/ 77 h 94"/>
                <a:gd name="T26" fmla="*/ 122 w 122"/>
                <a:gd name="T27" fmla="*/ 60 h 94"/>
                <a:gd name="T28" fmla="*/ 116 w 122"/>
                <a:gd name="T29" fmla="*/ 44 h 94"/>
                <a:gd name="T30" fmla="*/ 103 w 122"/>
                <a:gd name="T31" fmla="*/ 3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94">
                  <a:moveTo>
                    <a:pt x="103" y="33"/>
                  </a:moveTo>
                  <a:lnTo>
                    <a:pt x="37" y="4"/>
                  </a:lnTo>
                  <a:lnTo>
                    <a:pt x="25" y="0"/>
                  </a:lnTo>
                  <a:lnTo>
                    <a:pt x="14" y="4"/>
                  </a:lnTo>
                  <a:lnTo>
                    <a:pt x="6" y="11"/>
                  </a:lnTo>
                  <a:lnTo>
                    <a:pt x="0" y="25"/>
                  </a:lnTo>
                  <a:lnTo>
                    <a:pt x="2" y="37"/>
                  </a:lnTo>
                  <a:lnTo>
                    <a:pt x="11" y="47"/>
                  </a:lnTo>
                  <a:lnTo>
                    <a:pt x="72" y="89"/>
                  </a:lnTo>
                  <a:lnTo>
                    <a:pt x="77" y="93"/>
                  </a:lnTo>
                  <a:lnTo>
                    <a:pt x="93" y="94"/>
                  </a:lnTo>
                  <a:lnTo>
                    <a:pt x="109" y="89"/>
                  </a:lnTo>
                  <a:lnTo>
                    <a:pt x="119" y="77"/>
                  </a:lnTo>
                  <a:lnTo>
                    <a:pt x="122" y="60"/>
                  </a:lnTo>
                  <a:lnTo>
                    <a:pt x="116" y="44"/>
                  </a:lnTo>
                  <a:lnTo>
                    <a:pt x="103" y="33"/>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501"/>
            <p:cNvSpPr>
              <a:spLocks/>
            </p:cNvSpPr>
            <p:nvPr/>
          </p:nvSpPr>
          <p:spPr bwMode="auto">
            <a:xfrm>
              <a:off x="2551157" y="2515896"/>
              <a:ext cx="123573" cy="97020"/>
            </a:xfrm>
            <a:custGeom>
              <a:avLst/>
              <a:gdLst>
                <a:gd name="T0" fmla="*/ 18 w 121"/>
                <a:gd name="T1" fmla="*/ 61 h 95"/>
                <a:gd name="T2" fmla="*/ 84 w 121"/>
                <a:gd name="T3" fmla="*/ 93 h 95"/>
                <a:gd name="T4" fmla="*/ 96 w 121"/>
                <a:gd name="T5" fmla="*/ 95 h 95"/>
                <a:gd name="T6" fmla="*/ 107 w 121"/>
                <a:gd name="T7" fmla="*/ 91 h 95"/>
                <a:gd name="T8" fmla="*/ 117 w 121"/>
                <a:gd name="T9" fmla="*/ 84 h 95"/>
                <a:gd name="T10" fmla="*/ 121 w 121"/>
                <a:gd name="T11" fmla="*/ 72 h 95"/>
                <a:gd name="T12" fmla="*/ 119 w 121"/>
                <a:gd name="T13" fmla="*/ 58 h 95"/>
                <a:gd name="T14" fmla="*/ 110 w 121"/>
                <a:gd name="T15" fmla="*/ 49 h 95"/>
                <a:gd name="T16" fmla="*/ 51 w 121"/>
                <a:gd name="T17" fmla="*/ 6 h 95"/>
                <a:gd name="T18" fmla="*/ 45 w 121"/>
                <a:gd name="T19" fmla="*/ 4 h 95"/>
                <a:gd name="T20" fmla="*/ 28 w 121"/>
                <a:gd name="T21" fmla="*/ 0 h 95"/>
                <a:gd name="T22" fmla="*/ 12 w 121"/>
                <a:gd name="T23" fmla="*/ 6 h 95"/>
                <a:gd name="T24" fmla="*/ 2 w 121"/>
                <a:gd name="T25" fmla="*/ 20 h 95"/>
                <a:gd name="T26" fmla="*/ 0 w 121"/>
                <a:gd name="T27" fmla="*/ 35 h 95"/>
                <a:gd name="T28" fmla="*/ 5 w 121"/>
                <a:gd name="T29" fmla="*/ 51 h 95"/>
                <a:gd name="T30" fmla="*/ 18 w 121"/>
                <a:gd name="T31" fmla="*/ 6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95">
                  <a:moveTo>
                    <a:pt x="18" y="61"/>
                  </a:moveTo>
                  <a:lnTo>
                    <a:pt x="84" y="93"/>
                  </a:lnTo>
                  <a:lnTo>
                    <a:pt x="96" y="95"/>
                  </a:lnTo>
                  <a:lnTo>
                    <a:pt x="107" y="91"/>
                  </a:lnTo>
                  <a:lnTo>
                    <a:pt x="117" y="84"/>
                  </a:lnTo>
                  <a:lnTo>
                    <a:pt x="121" y="72"/>
                  </a:lnTo>
                  <a:lnTo>
                    <a:pt x="119" y="58"/>
                  </a:lnTo>
                  <a:lnTo>
                    <a:pt x="110" y="49"/>
                  </a:lnTo>
                  <a:lnTo>
                    <a:pt x="51" y="6"/>
                  </a:lnTo>
                  <a:lnTo>
                    <a:pt x="45" y="4"/>
                  </a:lnTo>
                  <a:lnTo>
                    <a:pt x="28" y="0"/>
                  </a:lnTo>
                  <a:lnTo>
                    <a:pt x="12" y="6"/>
                  </a:lnTo>
                  <a:lnTo>
                    <a:pt x="2" y="20"/>
                  </a:lnTo>
                  <a:lnTo>
                    <a:pt x="0" y="35"/>
                  </a:lnTo>
                  <a:lnTo>
                    <a:pt x="5" y="51"/>
                  </a:lnTo>
                  <a:lnTo>
                    <a:pt x="18" y="61"/>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502"/>
            <p:cNvSpPr>
              <a:spLocks/>
            </p:cNvSpPr>
            <p:nvPr/>
          </p:nvSpPr>
          <p:spPr bwMode="auto">
            <a:xfrm>
              <a:off x="2551157" y="2845763"/>
              <a:ext cx="123573" cy="95998"/>
            </a:xfrm>
            <a:custGeom>
              <a:avLst/>
              <a:gdLst>
                <a:gd name="T0" fmla="*/ 84 w 121"/>
                <a:gd name="T1" fmla="*/ 4 h 94"/>
                <a:gd name="T2" fmla="*/ 18 w 121"/>
                <a:gd name="T3" fmla="*/ 33 h 94"/>
                <a:gd name="T4" fmla="*/ 12 w 121"/>
                <a:gd name="T5" fmla="*/ 37 h 94"/>
                <a:gd name="T6" fmla="*/ 4 w 121"/>
                <a:gd name="T7" fmla="*/ 46 h 94"/>
                <a:gd name="T8" fmla="*/ 0 w 121"/>
                <a:gd name="T9" fmla="*/ 58 h 94"/>
                <a:gd name="T10" fmla="*/ 0 w 121"/>
                <a:gd name="T11" fmla="*/ 70 h 94"/>
                <a:gd name="T12" fmla="*/ 5 w 121"/>
                <a:gd name="T13" fmla="*/ 82 h 94"/>
                <a:gd name="T14" fmla="*/ 14 w 121"/>
                <a:gd name="T15" fmla="*/ 91 h 94"/>
                <a:gd name="T16" fmla="*/ 26 w 121"/>
                <a:gd name="T17" fmla="*/ 94 h 94"/>
                <a:gd name="T18" fmla="*/ 38 w 121"/>
                <a:gd name="T19" fmla="*/ 94 h 94"/>
                <a:gd name="T20" fmla="*/ 51 w 121"/>
                <a:gd name="T21" fmla="*/ 89 h 94"/>
                <a:gd name="T22" fmla="*/ 110 w 121"/>
                <a:gd name="T23" fmla="*/ 47 h 94"/>
                <a:gd name="T24" fmla="*/ 119 w 121"/>
                <a:gd name="T25" fmla="*/ 39 h 94"/>
                <a:gd name="T26" fmla="*/ 121 w 121"/>
                <a:gd name="T27" fmla="*/ 26 h 94"/>
                <a:gd name="T28" fmla="*/ 119 w 121"/>
                <a:gd name="T29" fmla="*/ 16 h 94"/>
                <a:gd name="T30" fmla="*/ 110 w 121"/>
                <a:gd name="T31" fmla="*/ 5 h 94"/>
                <a:gd name="T32" fmla="*/ 98 w 121"/>
                <a:gd name="T33" fmla="*/ 0 h 94"/>
                <a:gd name="T34" fmla="*/ 84 w 121"/>
                <a:gd name="T35" fmla="*/ 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94">
                  <a:moveTo>
                    <a:pt x="84" y="4"/>
                  </a:moveTo>
                  <a:lnTo>
                    <a:pt x="18" y="33"/>
                  </a:lnTo>
                  <a:lnTo>
                    <a:pt x="12" y="37"/>
                  </a:lnTo>
                  <a:lnTo>
                    <a:pt x="4" y="46"/>
                  </a:lnTo>
                  <a:lnTo>
                    <a:pt x="0" y="58"/>
                  </a:lnTo>
                  <a:lnTo>
                    <a:pt x="0" y="70"/>
                  </a:lnTo>
                  <a:lnTo>
                    <a:pt x="5" y="82"/>
                  </a:lnTo>
                  <a:lnTo>
                    <a:pt x="14" y="91"/>
                  </a:lnTo>
                  <a:lnTo>
                    <a:pt x="26" y="94"/>
                  </a:lnTo>
                  <a:lnTo>
                    <a:pt x="38" y="94"/>
                  </a:lnTo>
                  <a:lnTo>
                    <a:pt x="51" y="89"/>
                  </a:lnTo>
                  <a:lnTo>
                    <a:pt x="110" y="47"/>
                  </a:lnTo>
                  <a:lnTo>
                    <a:pt x="119" y="39"/>
                  </a:lnTo>
                  <a:lnTo>
                    <a:pt x="121" y="26"/>
                  </a:lnTo>
                  <a:lnTo>
                    <a:pt x="119" y="16"/>
                  </a:lnTo>
                  <a:lnTo>
                    <a:pt x="110" y="5"/>
                  </a:lnTo>
                  <a:lnTo>
                    <a:pt x="98" y="0"/>
                  </a:lnTo>
                  <a:lnTo>
                    <a:pt x="84" y="4"/>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503"/>
            <p:cNvSpPr>
              <a:spLocks noEditPoints="1"/>
            </p:cNvSpPr>
            <p:nvPr/>
          </p:nvSpPr>
          <p:spPr bwMode="auto">
            <a:xfrm>
              <a:off x="2688006" y="2522023"/>
              <a:ext cx="419738" cy="466716"/>
            </a:xfrm>
            <a:custGeom>
              <a:avLst/>
              <a:gdLst>
                <a:gd name="T0" fmla="*/ 158 w 411"/>
                <a:gd name="T1" fmla="*/ 5 h 457"/>
                <a:gd name="T2" fmla="*/ 77 w 411"/>
                <a:gd name="T3" fmla="*/ 43 h 457"/>
                <a:gd name="T4" fmla="*/ 21 w 411"/>
                <a:gd name="T5" fmla="*/ 115 h 457"/>
                <a:gd name="T6" fmla="*/ 0 w 411"/>
                <a:gd name="T7" fmla="*/ 204 h 457"/>
                <a:gd name="T8" fmla="*/ 11 w 411"/>
                <a:gd name="T9" fmla="*/ 274 h 457"/>
                <a:gd name="T10" fmla="*/ 39 w 411"/>
                <a:gd name="T11" fmla="*/ 322 h 457"/>
                <a:gd name="T12" fmla="*/ 70 w 411"/>
                <a:gd name="T13" fmla="*/ 361 h 457"/>
                <a:gd name="T14" fmla="*/ 98 w 411"/>
                <a:gd name="T15" fmla="*/ 394 h 457"/>
                <a:gd name="T16" fmla="*/ 110 w 411"/>
                <a:gd name="T17" fmla="*/ 431 h 457"/>
                <a:gd name="T18" fmla="*/ 301 w 411"/>
                <a:gd name="T19" fmla="*/ 457 h 457"/>
                <a:gd name="T20" fmla="*/ 304 w 411"/>
                <a:gd name="T21" fmla="*/ 413 h 457"/>
                <a:gd name="T22" fmla="*/ 325 w 411"/>
                <a:gd name="T23" fmla="*/ 380 h 457"/>
                <a:gd name="T24" fmla="*/ 357 w 411"/>
                <a:gd name="T25" fmla="*/ 345 h 457"/>
                <a:gd name="T26" fmla="*/ 388 w 411"/>
                <a:gd name="T27" fmla="*/ 302 h 457"/>
                <a:gd name="T28" fmla="*/ 409 w 411"/>
                <a:gd name="T29" fmla="*/ 242 h 457"/>
                <a:gd name="T30" fmla="*/ 406 w 411"/>
                <a:gd name="T31" fmla="*/ 157 h 457"/>
                <a:gd name="T32" fmla="*/ 365 w 411"/>
                <a:gd name="T33" fmla="*/ 76 h 457"/>
                <a:gd name="T34" fmla="*/ 296 w 411"/>
                <a:gd name="T35" fmla="*/ 19 h 457"/>
                <a:gd name="T36" fmla="*/ 205 w 411"/>
                <a:gd name="T37" fmla="*/ 0 h 457"/>
                <a:gd name="T38" fmla="*/ 198 w 411"/>
                <a:gd name="T39" fmla="*/ 90 h 457"/>
                <a:gd name="T40" fmla="*/ 131 w 411"/>
                <a:gd name="T41" fmla="*/ 129 h 457"/>
                <a:gd name="T42" fmla="*/ 93 w 411"/>
                <a:gd name="T43" fmla="*/ 197 h 457"/>
                <a:gd name="T44" fmla="*/ 91 w 411"/>
                <a:gd name="T45" fmla="*/ 268 h 457"/>
                <a:gd name="T46" fmla="*/ 116 w 411"/>
                <a:gd name="T47" fmla="*/ 326 h 457"/>
                <a:gd name="T48" fmla="*/ 70 w 411"/>
                <a:gd name="T49" fmla="*/ 274 h 457"/>
                <a:gd name="T50" fmla="*/ 55 w 411"/>
                <a:gd name="T51" fmla="*/ 204 h 457"/>
                <a:gd name="T52" fmla="*/ 76 w 411"/>
                <a:gd name="T53" fmla="*/ 127 h 457"/>
                <a:gd name="T54" fmla="*/ 130 w 411"/>
                <a:gd name="T55" fmla="*/ 73 h 457"/>
                <a:gd name="T56" fmla="*/ 205 w 411"/>
                <a:gd name="T57" fmla="*/ 52 h 457"/>
                <a:gd name="T58" fmla="*/ 275 w 411"/>
                <a:gd name="T59" fmla="*/ 69 h 457"/>
                <a:gd name="T60" fmla="*/ 327 w 411"/>
                <a:gd name="T61" fmla="*/ 115 h 457"/>
                <a:gd name="T62" fmla="*/ 271 w 411"/>
                <a:gd name="T63" fmla="*/ 8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1" h="457">
                  <a:moveTo>
                    <a:pt x="205" y="0"/>
                  </a:moveTo>
                  <a:lnTo>
                    <a:pt x="158" y="5"/>
                  </a:lnTo>
                  <a:lnTo>
                    <a:pt x="116" y="19"/>
                  </a:lnTo>
                  <a:lnTo>
                    <a:pt x="77" y="43"/>
                  </a:lnTo>
                  <a:lnTo>
                    <a:pt x="44" y="76"/>
                  </a:lnTo>
                  <a:lnTo>
                    <a:pt x="21" y="115"/>
                  </a:lnTo>
                  <a:lnTo>
                    <a:pt x="6" y="157"/>
                  </a:lnTo>
                  <a:lnTo>
                    <a:pt x="0" y="204"/>
                  </a:lnTo>
                  <a:lnTo>
                    <a:pt x="2" y="242"/>
                  </a:lnTo>
                  <a:lnTo>
                    <a:pt x="11" y="274"/>
                  </a:lnTo>
                  <a:lnTo>
                    <a:pt x="23" y="300"/>
                  </a:lnTo>
                  <a:lnTo>
                    <a:pt x="39" y="322"/>
                  </a:lnTo>
                  <a:lnTo>
                    <a:pt x="55" y="343"/>
                  </a:lnTo>
                  <a:lnTo>
                    <a:pt x="70" y="361"/>
                  </a:lnTo>
                  <a:lnTo>
                    <a:pt x="86" y="378"/>
                  </a:lnTo>
                  <a:lnTo>
                    <a:pt x="98" y="394"/>
                  </a:lnTo>
                  <a:lnTo>
                    <a:pt x="107" y="411"/>
                  </a:lnTo>
                  <a:lnTo>
                    <a:pt x="110" y="431"/>
                  </a:lnTo>
                  <a:lnTo>
                    <a:pt x="110" y="457"/>
                  </a:lnTo>
                  <a:lnTo>
                    <a:pt x="301" y="457"/>
                  </a:lnTo>
                  <a:lnTo>
                    <a:pt x="301" y="431"/>
                  </a:lnTo>
                  <a:lnTo>
                    <a:pt x="304" y="413"/>
                  </a:lnTo>
                  <a:lnTo>
                    <a:pt x="313" y="396"/>
                  </a:lnTo>
                  <a:lnTo>
                    <a:pt x="325" y="380"/>
                  </a:lnTo>
                  <a:lnTo>
                    <a:pt x="339" y="363"/>
                  </a:lnTo>
                  <a:lnTo>
                    <a:pt x="357" y="345"/>
                  </a:lnTo>
                  <a:lnTo>
                    <a:pt x="372" y="324"/>
                  </a:lnTo>
                  <a:lnTo>
                    <a:pt x="388" y="302"/>
                  </a:lnTo>
                  <a:lnTo>
                    <a:pt x="400" y="274"/>
                  </a:lnTo>
                  <a:lnTo>
                    <a:pt x="409" y="242"/>
                  </a:lnTo>
                  <a:lnTo>
                    <a:pt x="411" y="204"/>
                  </a:lnTo>
                  <a:lnTo>
                    <a:pt x="406" y="157"/>
                  </a:lnTo>
                  <a:lnTo>
                    <a:pt x="390" y="115"/>
                  </a:lnTo>
                  <a:lnTo>
                    <a:pt x="365" y="76"/>
                  </a:lnTo>
                  <a:lnTo>
                    <a:pt x="334" y="43"/>
                  </a:lnTo>
                  <a:lnTo>
                    <a:pt x="296" y="19"/>
                  </a:lnTo>
                  <a:lnTo>
                    <a:pt x="254" y="5"/>
                  </a:lnTo>
                  <a:lnTo>
                    <a:pt x="205" y="0"/>
                  </a:lnTo>
                  <a:close/>
                  <a:moveTo>
                    <a:pt x="238" y="85"/>
                  </a:moveTo>
                  <a:lnTo>
                    <a:pt x="198" y="90"/>
                  </a:lnTo>
                  <a:lnTo>
                    <a:pt x="163" y="106"/>
                  </a:lnTo>
                  <a:lnTo>
                    <a:pt x="131" y="129"/>
                  </a:lnTo>
                  <a:lnTo>
                    <a:pt x="107" y="160"/>
                  </a:lnTo>
                  <a:lnTo>
                    <a:pt x="93" y="197"/>
                  </a:lnTo>
                  <a:lnTo>
                    <a:pt x="88" y="237"/>
                  </a:lnTo>
                  <a:lnTo>
                    <a:pt x="91" y="268"/>
                  </a:lnTo>
                  <a:lnTo>
                    <a:pt x="100" y="300"/>
                  </a:lnTo>
                  <a:lnTo>
                    <a:pt x="116" y="326"/>
                  </a:lnTo>
                  <a:lnTo>
                    <a:pt x="91" y="302"/>
                  </a:lnTo>
                  <a:lnTo>
                    <a:pt x="70" y="274"/>
                  </a:lnTo>
                  <a:lnTo>
                    <a:pt x="58" y="240"/>
                  </a:lnTo>
                  <a:lnTo>
                    <a:pt x="55" y="204"/>
                  </a:lnTo>
                  <a:lnTo>
                    <a:pt x="60" y="164"/>
                  </a:lnTo>
                  <a:lnTo>
                    <a:pt x="76" y="127"/>
                  </a:lnTo>
                  <a:lnTo>
                    <a:pt x="98" y="97"/>
                  </a:lnTo>
                  <a:lnTo>
                    <a:pt x="130" y="73"/>
                  </a:lnTo>
                  <a:lnTo>
                    <a:pt x="165" y="57"/>
                  </a:lnTo>
                  <a:lnTo>
                    <a:pt x="205" y="52"/>
                  </a:lnTo>
                  <a:lnTo>
                    <a:pt x="241" y="57"/>
                  </a:lnTo>
                  <a:lnTo>
                    <a:pt x="275" y="69"/>
                  </a:lnTo>
                  <a:lnTo>
                    <a:pt x="304" y="89"/>
                  </a:lnTo>
                  <a:lnTo>
                    <a:pt x="327" y="115"/>
                  </a:lnTo>
                  <a:lnTo>
                    <a:pt x="301" y="99"/>
                  </a:lnTo>
                  <a:lnTo>
                    <a:pt x="271" y="89"/>
                  </a:lnTo>
                  <a:lnTo>
                    <a:pt x="238" y="85"/>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1504"/>
            <p:cNvSpPr>
              <a:spLocks/>
            </p:cNvSpPr>
            <p:nvPr/>
          </p:nvSpPr>
          <p:spPr bwMode="auto">
            <a:xfrm>
              <a:off x="2800344" y="3026525"/>
              <a:ext cx="195061" cy="125615"/>
            </a:xfrm>
            <a:custGeom>
              <a:avLst/>
              <a:gdLst>
                <a:gd name="T0" fmla="*/ 0 w 191"/>
                <a:gd name="T1" fmla="*/ 62 h 123"/>
                <a:gd name="T2" fmla="*/ 0 w 191"/>
                <a:gd name="T3" fmla="*/ 69 h 123"/>
                <a:gd name="T4" fmla="*/ 2 w 191"/>
                <a:gd name="T5" fmla="*/ 75 h 123"/>
                <a:gd name="T6" fmla="*/ 6 w 191"/>
                <a:gd name="T7" fmla="*/ 80 h 123"/>
                <a:gd name="T8" fmla="*/ 11 w 191"/>
                <a:gd name="T9" fmla="*/ 83 h 123"/>
                <a:gd name="T10" fmla="*/ 20 w 191"/>
                <a:gd name="T11" fmla="*/ 90 h 123"/>
                <a:gd name="T12" fmla="*/ 28 w 191"/>
                <a:gd name="T13" fmla="*/ 96 h 123"/>
                <a:gd name="T14" fmla="*/ 37 w 191"/>
                <a:gd name="T15" fmla="*/ 97 h 123"/>
                <a:gd name="T16" fmla="*/ 48 w 191"/>
                <a:gd name="T17" fmla="*/ 101 h 123"/>
                <a:gd name="T18" fmla="*/ 49 w 191"/>
                <a:gd name="T19" fmla="*/ 108 h 123"/>
                <a:gd name="T20" fmla="*/ 53 w 191"/>
                <a:gd name="T21" fmla="*/ 115 h 123"/>
                <a:gd name="T22" fmla="*/ 58 w 191"/>
                <a:gd name="T23" fmla="*/ 120 h 123"/>
                <a:gd name="T24" fmla="*/ 65 w 191"/>
                <a:gd name="T25" fmla="*/ 123 h 123"/>
                <a:gd name="T26" fmla="*/ 72 w 191"/>
                <a:gd name="T27" fmla="*/ 123 h 123"/>
                <a:gd name="T28" fmla="*/ 119 w 191"/>
                <a:gd name="T29" fmla="*/ 123 h 123"/>
                <a:gd name="T30" fmla="*/ 126 w 191"/>
                <a:gd name="T31" fmla="*/ 122 h 123"/>
                <a:gd name="T32" fmla="*/ 133 w 191"/>
                <a:gd name="T33" fmla="*/ 120 h 123"/>
                <a:gd name="T34" fmla="*/ 138 w 191"/>
                <a:gd name="T35" fmla="*/ 115 h 123"/>
                <a:gd name="T36" fmla="*/ 142 w 191"/>
                <a:gd name="T37" fmla="*/ 108 h 123"/>
                <a:gd name="T38" fmla="*/ 144 w 191"/>
                <a:gd name="T39" fmla="*/ 101 h 123"/>
                <a:gd name="T40" fmla="*/ 152 w 191"/>
                <a:gd name="T41" fmla="*/ 97 h 123"/>
                <a:gd name="T42" fmla="*/ 163 w 191"/>
                <a:gd name="T43" fmla="*/ 94 h 123"/>
                <a:gd name="T44" fmla="*/ 173 w 191"/>
                <a:gd name="T45" fmla="*/ 90 h 123"/>
                <a:gd name="T46" fmla="*/ 180 w 191"/>
                <a:gd name="T47" fmla="*/ 83 h 123"/>
                <a:gd name="T48" fmla="*/ 186 w 191"/>
                <a:gd name="T49" fmla="*/ 80 h 123"/>
                <a:gd name="T50" fmla="*/ 187 w 191"/>
                <a:gd name="T51" fmla="*/ 75 h 123"/>
                <a:gd name="T52" fmla="*/ 191 w 191"/>
                <a:gd name="T53" fmla="*/ 69 h 123"/>
                <a:gd name="T54" fmla="*/ 191 w 191"/>
                <a:gd name="T55" fmla="*/ 62 h 123"/>
                <a:gd name="T56" fmla="*/ 191 w 191"/>
                <a:gd name="T57" fmla="*/ 0 h 123"/>
                <a:gd name="T58" fmla="*/ 0 w 191"/>
                <a:gd name="T59" fmla="*/ 0 h 123"/>
                <a:gd name="T60" fmla="*/ 0 w 191"/>
                <a:gd name="T61" fmla="*/ 6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1" h="123">
                  <a:moveTo>
                    <a:pt x="0" y="62"/>
                  </a:moveTo>
                  <a:lnTo>
                    <a:pt x="0" y="69"/>
                  </a:lnTo>
                  <a:lnTo>
                    <a:pt x="2" y="75"/>
                  </a:lnTo>
                  <a:lnTo>
                    <a:pt x="6" y="80"/>
                  </a:lnTo>
                  <a:lnTo>
                    <a:pt x="11" y="83"/>
                  </a:lnTo>
                  <a:lnTo>
                    <a:pt x="20" y="90"/>
                  </a:lnTo>
                  <a:lnTo>
                    <a:pt x="28" y="96"/>
                  </a:lnTo>
                  <a:lnTo>
                    <a:pt x="37" y="97"/>
                  </a:lnTo>
                  <a:lnTo>
                    <a:pt x="48" y="101"/>
                  </a:lnTo>
                  <a:lnTo>
                    <a:pt x="49" y="108"/>
                  </a:lnTo>
                  <a:lnTo>
                    <a:pt x="53" y="115"/>
                  </a:lnTo>
                  <a:lnTo>
                    <a:pt x="58" y="120"/>
                  </a:lnTo>
                  <a:lnTo>
                    <a:pt x="65" y="123"/>
                  </a:lnTo>
                  <a:lnTo>
                    <a:pt x="72" y="123"/>
                  </a:lnTo>
                  <a:lnTo>
                    <a:pt x="119" y="123"/>
                  </a:lnTo>
                  <a:lnTo>
                    <a:pt x="126" y="122"/>
                  </a:lnTo>
                  <a:lnTo>
                    <a:pt x="133" y="120"/>
                  </a:lnTo>
                  <a:lnTo>
                    <a:pt x="138" y="115"/>
                  </a:lnTo>
                  <a:lnTo>
                    <a:pt x="142" y="108"/>
                  </a:lnTo>
                  <a:lnTo>
                    <a:pt x="144" y="101"/>
                  </a:lnTo>
                  <a:lnTo>
                    <a:pt x="152" y="97"/>
                  </a:lnTo>
                  <a:lnTo>
                    <a:pt x="163" y="94"/>
                  </a:lnTo>
                  <a:lnTo>
                    <a:pt x="173" y="90"/>
                  </a:lnTo>
                  <a:lnTo>
                    <a:pt x="180" y="83"/>
                  </a:lnTo>
                  <a:lnTo>
                    <a:pt x="186" y="80"/>
                  </a:lnTo>
                  <a:lnTo>
                    <a:pt x="187" y="75"/>
                  </a:lnTo>
                  <a:lnTo>
                    <a:pt x="191" y="69"/>
                  </a:lnTo>
                  <a:lnTo>
                    <a:pt x="191" y="62"/>
                  </a:lnTo>
                  <a:lnTo>
                    <a:pt x="191" y="0"/>
                  </a:lnTo>
                  <a:lnTo>
                    <a:pt x="0" y="0"/>
                  </a:lnTo>
                  <a:lnTo>
                    <a:pt x="0" y="62"/>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179202" y="1682381"/>
            <a:ext cx="891857" cy="80309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9" name="TextBox 58"/>
          <p:cNvSpPr txBox="1"/>
          <p:nvPr/>
        </p:nvSpPr>
        <p:spPr>
          <a:xfrm>
            <a:off x="329059" y="3352800"/>
            <a:ext cx="6477000" cy="307777"/>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How will we achieve these goals? </a:t>
            </a:r>
            <a:endParaRPr lang="en-US" sz="1400" dirty="0">
              <a:latin typeface="Arial" panose="020B0604020202020204" pitchFamily="34" charset="0"/>
              <a:cs typeface="Arial" panose="020B0604020202020204" pitchFamily="34" charset="0"/>
            </a:endParaRPr>
          </a:p>
        </p:txBody>
      </p:sp>
      <p:cxnSp>
        <p:nvCxnSpPr>
          <p:cNvPr id="6" name="Straight Connector 5"/>
          <p:cNvCxnSpPr/>
          <p:nvPr/>
        </p:nvCxnSpPr>
        <p:spPr>
          <a:xfrm>
            <a:off x="329059" y="3733800"/>
            <a:ext cx="862957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6864614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04800" y="253425"/>
            <a:ext cx="6477000" cy="523220"/>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Shaping Tomorrow Locations</a:t>
            </a:r>
            <a:endParaRPr lang="en-US" sz="2800" b="1" dirty="0">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37266" y="1773512"/>
            <a:ext cx="6556464" cy="481778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2" name="5-Point Star 11"/>
          <p:cNvSpPr/>
          <p:nvPr/>
        </p:nvSpPr>
        <p:spPr>
          <a:xfrm>
            <a:off x="4010940" y="2845146"/>
            <a:ext cx="457200" cy="457200"/>
          </a:xfrm>
          <a:prstGeom prst="star5">
            <a:avLst/>
          </a:prstGeom>
          <a:solidFill>
            <a:srgbClr val="FF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353840" y="5760002"/>
            <a:ext cx="2278145" cy="733409"/>
          </a:xfrm>
          <a:prstGeom prst="rect">
            <a:avLst/>
          </a:prstGeom>
          <a:solidFill>
            <a:schemeClr val="bg1">
              <a:alpha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Arial" panose="020B0604020202020204" pitchFamily="34" charset="0"/>
                <a:cs typeface="Arial" panose="020B0604020202020204" pitchFamily="34" charset="0"/>
              </a:rPr>
              <a:t>Service Operations Center</a:t>
            </a:r>
          </a:p>
        </p:txBody>
      </p:sp>
      <p:sp>
        <p:nvSpPr>
          <p:cNvPr id="14" name="5-Point Star 13"/>
          <p:cNvSpPr/>
          <p:nvPr/>
        </p:nvSpPr>
        <p:spPr>
          <a:xfrm>
            <a:off x="6711240" y="6111825"/>
            <a:ext cx="457200" cy="457200"/>
          </a:xfrm>
          <a:prstGeom prst="star5">
            <a:avLst>
              <a:gd name="adj" fmla="val 19098"/>
              <a:gd name="hf" fmla="val 105146"/>
              <a:gd name="vf" fmla="val 110557"/>
            </a:avLst>
          </a:prstGeom>
          <a:solidFill>
            <a:srgbClr val="FF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545094" y="2340337"/>
            <a:ext cx="1465846" cy="504809"/>
          </a:xfrm>
          <a:prstGeom prst="rect">
            <a:avLst/>
          </a:prstGeom>
          <a:solidFill>
            <a:schemeClr val="bg1">
              <a:alpha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Arial" panose="020B0604020202020204" pitchFamily="34" charset="0"/>
                <a:cs typeface="Arial" panose="020B0604020202020204" pitchFamily="34" charset="0"/>
              </a:rPr>
              <a:t>BSAM HQ</a:t>
            </a:r>
          </a:p>
        </p:txBody>
      </p:sp>
    </p:spTree>
    <p:extLst>
      <p:ext uri="{BB962C8B-B14F-4D97-AF65-F5344CB8AC3E}">
        <p14:creationId xmlns:p14="http://schemas.microsoft.com/office/powerpoint/2010/main" xmlns="" val="22136828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xmlns="" val="0"/>
              </a:ext>
            </a:extLst>
          </a:blip>
          <a:srcRect l="3232" t="22340"/>
          <a:stretch/>
        </p:blipFill>
        <p:spPr>
          <a:xfrm>
            <a:off x="541938" y="1700173"/>
            <a:ext cx="7947119" cy="4928326"/>
          </a:xfrm>
          <a:prstGeom prst="rect">
            <a:avLst/>
          </a:prstGeom>
        </p:spPr>
      </p:pic>
      <p:sp>
        <p:nvSpPr>
          <p:cNvPr id="17" name="Rectangle 16"/>
          <p:cNvSpPr/>
          <p:nvPr/>
        </p:nvSpPr>
        <p:spPr>
          <a:xfrm>
            <a:off x="342899" y="1143000"/>
            <a:ext cx="8345199"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panose="020B0604020202020204" pitchFamily="34" charset="0"/>
                <a:cs typeface="Arial" panose="020B0604020202020204" pitchFamily="34" charset="0"/>
              </a:rPr>
              <a:t>The SOC is located near shopping, dining, and entertaining amenities, including the Nashville Predators practice facility. </a:t>
            </a:r>
          </a:p>
        </p:txBody>
      </p:sp>
      <p:sp>
        <p:nvSpPr>
          <p:cNvPr id="11" name="TextBox 10"/>
          <p:cNvSpPr txBox="1"/>
          <p:nvPr/>
        </p:nvSpPr>
        <p:spPr>
          <a:xfrm>
            <a:off x="304800" y="253425"/>
            <a:ext cx="6477000" cy="523220"/>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Our Neighborhood</a:t>
            </a:r>
            <a:endParaRPr lang="en-US" sz="2800" b="1" dirty="0">
              <a:latin typeface="Arial" panose="020B0604020202020204" pitchFamily="34" charset="0"/>
              <a:cs typeface="Arial" panose="020B0604020202020204" pitchFamily="34" charset="0"/>
            </a:endParaRPr>
          </a:p>
        </p:txBody>
      </p:sp>
      <p:sp>
        <p:nvSpPr>
          <p:cNvPr id="13" name="Rectangle 12"/>
          <p:cNvSpPr/>
          <p:nvPr/>
        </p:nvSpPr>
        <p:spPr>
          <a:xfrm>
            <a:off x="772130" y="2206171"/>
            <a:ext cx="2056120" cy="576395"/>
          </a:xfrm>
          <a:prstGeom prst="rect">
            <a:avLst/>
          </a:prstGeom>
          <a:solidFill>
            <a:schemeClr val="bg1">
              <a:alpha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Arial" panose="020B0604020202020204" pitchFamily="34" charset="0"/>
                <a:cs typeface="Arial" panose="020B0604020202020204" pitchFamily="34" charset="0"/>
              </a:rPr>
              <a:t>Service Operations Center</a:t>
            </a:r>
          </a:p>
        </p:txBody>
      </p:sp>
      <p:sp>
        <p:nvSpPr>
          <p:cNvPr id="14" name="5-Point Star 13"/>
          <p:cNvSpPr/>
          <p:nvPr/>
        </p:nvSpPr>
        <p:spPr>
          <a:xfrm>
            <a:off x="2828250" y="2553966"/>
            <a:ext cx="457200" cy="457200"/>
          </a:xfrm>
          <a:prstGeom prst="star5">
            <a:avLst>
              <a:gd name="adj" fmla="val 19098"/>
              <a:gd name="hf" fmla="val 105146"/>
              <a:gd name="vf" fmla="val 110557"/>
            </a:avLst>
          </a:prstGeom>
          <a:solidFill>
            <a:srgbClr val="FF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p:cNvSpPr/>
          <p:nvPr/>
        </p:nvSpPr>
        <p:spPr>
          <a:xfrm>
            <a:off x="4367490" y="3521706"/>
            <a:ext cx="365760" cy="365760"/>
          </a:xfrm>
          <a:prstGeom prst="star5">
            <a:avLst>
              <a:gd name="adj" fmla="val 19098"/>
              <a:gd name="hf" fmla="val 105146"/>
              <a:gd name="vf" fmla="val 110557"/>
            </a:avLst>
          </a:prstGeom>
          <a:solidFill>
            <a:srgbClr val="FF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975830" y="3462108"/>
            <a:ext cx="2301270" cy="576395"/>
          </a:xfrm>
          <a:prstGeom prst="rect">
            <a:avLst/>
          </a:prstGeom>
          <a:solidFill>
            <a:schemeClr val="bg1">
              <a:alpha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Arial" panose="020B0604020202020204" pitchFamily="34" charset="0"/>
                <a:cs typeface="Arial" panose="020B0604020202020204" pitchFamily="34" charset="0"/>
              </a:rPr>
              <a:t>Firestone Complete Auto Care</a:t>
            </a:r>
          </a:p>
        </p:txBody>
      </p:sp>
    </p:spTree>
    <p:extLst>
      <p:ext uri="{BB962C8B-B14F-4D97-AF65-F5344CB8AC3E}">
        <p14:creationId xmlns:p14="http://schemas.microsoft.com/office/powerpoint/2010/main" xmlns="" val="32290944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342899" y="1143000"/>
            <a:ext cx="8345199"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panose="020B0604020202020204" pitchFamily="34" charset="0"/>
                <a:cs typeface="Arial" panose="020B0604020202020204" pitchFamily="34" charset="0"/>
              </a:rPr>
              <a:t>The SOC is a repurposed department store with adjacent surface parking, large windows, and high ceilings.  </a:t>
            </a:r>
          </a:p>
        </p:txBody>
      </p:sp>
      <p:sp>
        <p:nvSpPr>
          <p:cNvPr id="35" name="TextBox 34"/>
          <p:cNvSpPr txBox="1"/>
          <p:nvPr/>
        </p:nvSpPr>
        <p:spPr>
          <a:xfrm>
            <a:off x="304800" y="253425"/>
            <a:ext cx="6477000" cy="523220"/>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The Building</a:t>
            </a:r>
            <a:endParaRPr lang="en-US" sz="2800" b="1" dirty="0">
              <a:latin typeface="Arial" panose="020B0604020202020204" pitchFamily="34" charset="0"/>
              <a:cs typeface="Arial" panose="020B0604020202020204" pitchFamily="34" charset="0"/>
            </a:endParaRPr>
          </a:p>
        </p:txBody>
      </p:sp>
      <p:pic>
        <p:nvPicPr>
          <p:cNvPr id="3074" name="Picture 2" descr="C:\Users\JStephens2\AppData\Local\Microsoft\Windows\Temporary Internet Files\Content.Outlook\9EKUD4LD\exterior (2).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42900" y="2126017"/>
            <a:ext cx="8345198" cy="393074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381735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342899" y="1143000"/>
            <a:ext cx="8345199"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panose="020B0604020202020204" pitchFamily="34" charset="0"/>
                <a:cs typeface="Arial" panose="020B0604020202020204" pitchFamily="34" charset="0"/>
              </a:rPr>
              <a:t>The entryway is a welcoming first impression for teammates, guests, and visitors. </a:t>
            </a:r>
          </a:p>
        </p:txBody>
      </p:sp>
      <p:sp>
        <p:nvSpPr>
          <p:cNvPr id="35" name="TextBox 34"/>
          <p:cNvSpPr txBox="1"/>
          <p:nvPr/>
        </p:nvSpPr>
        <p:spPr>
          <a:xfrm>
            <a:off x="304800" y="253425"/>
            <a:ext cx="6477000" cy="523220"/>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Entry</a:t>
            </a:r>
            <a:endParaRPr lang="en-US" sz="2800" b="1" dirty="0">
              <a:latin typeface="Arial" panose="020B0604020202020204" pitchFamily="34" charset="0"/>
              <a:cs typeface="Arial" panose="020B0604020202020204" pitchFamily="34" charset="0"/>
            </a:endParaRPr>
          </a:p>
        </p:txBody>
      </p:sp>
      <p:pic>
        <p:nvPicPr>
          <p:cNvPr id="6146" name="Picture 2" descr="C:\Users\JStephens2\AppData\Local\Microsoft\Windows\Temporary Internet Files\Content.Outlook\9EKUD4LD\Main Entry2 (2).jp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3770"/>
          <a:stretch/>
        </p:blipFill>
        <p:spPr bwMode="auto">
          <a:xfrm>
            <a:off x="543999" y="1882189"/>
            <a:ext cx="7942997" cy="494584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638492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342899" y="1143000"/>
            <a:ext cx="8345199"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panose="020B0604020202020204" pitchFamily="34" charset="0"/>
                <a:cs typeface="Arial" panose="020B0604020202020204" pitchFamily="34" charset="0"/>
              </a:rPr>
              <a:t>Prominent branding elements serve to instill brand pride, a key component of the Shaping Tomorrow vision. </a:t>
            </a:r>
          </a:p>
        </p:txBody>
      </p:sp>
      <p:sp>
        <p:nvSpPr>
          <p:cNvPr id="35" name="TextBox 34"/>
          <p:cNvSpPr txBox="1"/>
          <p:nvPr/>
        </p:nvSpPr>
        <p:spPr>
          <a:xfrm>
            <a:off x="304800" y="253425"/>
            <a:ext cx="6477000" cy="523220"/>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Entry</a:t>
            </a:r>
            <a:endParaRPr lang="en-US" sz="2800" b="1" dirty="0">
              <a:latin typeface="Arial" panose="020B0604020202020204" pitchFamily="34" charset="0"/>
              <a:cs typeface="Arial" panose="020B0604020202020204" pitchFamily="34" charset="0"/>
            </a:endParaRPr>
          </a:p>
        </p:txBody>
      </p:sp>
      <p:pic>
        <p:nvPicPr>
          <p:cNvPr id="3074" name="Picture 2" descr="C:\Users\JStephens2\Box Sync\WPS_Projects\Bridgestone\ChangeManagement\08_Communications\Meetings\SOC Interiors Reveal\entry.jp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6013"/>
          <a:stretch/>
        </p:blipFill>
        <p:spPr bwMode="auto">
          <a:xfrm>
            <a:off x="609744" y="1745130"/>
            <a:ext cx="8078353" cy="491284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430446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2592</TotalTime>
  <Words>1751</Words>
  <Application>Microsoft Office PowerPoint</Application>
  <PresentationFormat>On-screen Show (4:3)</PresentationFormat>
  <Paragraphs>150</Paragraphs>
  <Slides>25</Slides>
  <Notes>15</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vector>
  </TitlesOfParts>
  <Company>CBRE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CBRE</dc:creator>
  <cp:lastModifiedBy>acevedoalber</cp:lastModifiedBy>
  <cp:revision>143</cp:revision>
  <cp:lastPrinted>2016-07-15T22:24:39Z</cp:lastPrinted>
  <dcterms:created xsi:type="dcterms:W3CDTF">2016-07-11T16:56:55Z</dcterms:created>
  <dcterms:modified xsi:type="dcterms:W3CDTF">2016-10-31T02:57:49Z</dcterms:modified>
</cp:coreProperties>
</file>